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0.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5116" r:id="rId3"/>
  </p:sldMasterIdLst>
  <p:notesMasterIdLst>
    <p:notesMasterId r:id="rId43"/>
  </p:notesMasterIdLst>
  <p:sldIdLst>
    <p:sldId id="256" r:id="rId4"/>
    <p:sldId id="258" r:id="rId5"/>
    <p:sldId id="259" r:id="rId6"/>
    <p:sldId id="262" r:id="rId7"/>
    <p:sldId id="263" r:id="rId8"/>
    <p:sldId id="265" r:id="rId9"/>
    <p:sldId id="312" r:id="rId10"/>
    <p:sldId id="313" r:id="rId11"/>
    <p:sldId id="267" r:id="rId12"/>
    <p:sldId id="316" r:id="rId13"/>
    <p:sldId id="317" r:id="rId14"/>
    <p:sldId id="318" r:id="rId15"/>
    <p:sldId id="319" r:id="rId16"/>
    <p:sldId id="315" r:id="rId17"/>
    <p:sldId id="320" r:id="rId18"/>
    <p:sldId id="269" r:id="rId19"/>
    <p:sldId id="270" r:id="rId20"/>
    <p:sldId id="272" r:id="rId21"/>
    <p:sldId id="300" r:id="rId22"/>
    <p:sldId id="298" r:id="rId23"/>
    <p:sldId id="301" r:id="rId24"/>
    <p:sldId id="296" r:id="rId25"/>
    <p:sldId id="302" r:id="rId26"/>
    <p:sldId id="297" r:id="rId27"/>
    <p:sldId id="303" r:id="rId28"/>
    <p:sldId id="275" r:id="rId29"/>
    <p:sldId id="276" r:id="rId30"/>
    <p:sldId id="299" r:id="rId31"/>
    <p:sldId id="304" r:id="rId32"/>
    <p:sldId id="306" r:id="rId33"/>
    <p:sldId id="278" r:id="rId34"/>
    <p:sldId id="314" r:id="rId35"/>
    <p:sldId id="308" r:id="rId36"/>
    <p:sldId id="281" r:id="rId37"/>
    <p:sldId id="323" r:id="rId38"/>
    <p:sldId id="324" r:id="rId39"/>
    <p:sldId id="309" r:id="rId40"/>
    <p:sldId id="283" r:id="rId41"/>
    <p:sldId id="287" r:id="rId42"/>
  </p:sldIdLst>
  <p:sldSz cx="9907588" cy="6858000"/>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eaLnBrk="0" fontAlgn="base" hangingPunct="0">
      <a:spcBef>
        <a:spcPct val="0"/>
      </a:spcBef>
      <a:spcAft>
        <a:spcPct val="0"/>
      </a:spcAft>
      <a:defRPr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003399"/>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559" autoAdjust="0"/>
  </p:normalViewPr>
  <p:slideViewPr>
    <p:cSldViewPr>
      <p:cViewPr varScale="1">
        <p:scale>
          <a:sx n="109" d="100"/>
          <a:sy n="109" d="100"/>
        </p:scale>
        <p:origin x="1416" y="108"/>
      </p:cViewPr>
      <p:guideLst>
        <p:guide orient="horz" pos="2160"/>
        <p:guide pos="2880"/>
      </p:guideLst>
    </p:cSldViewPr>
  </p:slideViewPr>
  <p:outlineViewPr>
    <p:cViewPr varScale="1">
      <p:scale>
        <a:sx n="170" d="200"/>
        <a:sy n="170" d="200"/>
      </p:scale>
      <p:origin x="0" y="29406"/>
    </p:cViewPr>
  </p:outlineViewPr>
  <p:notesTextViewPr>
    <p:cViewPr>
      <p:scale>
        <a:sx n="100" d="100"/>
        <a:sy n="100" d="100"/>
      </p:scale>
      <p:origin x="0" y="0"/>
    </p:cViewPr>
  </p:notesTextViewPr>
  <p:notesViewPr>
    <p:cSldViewPr>
      <p:cViewPr varScale="1">
        <p:scale>
          <a:sx n="59" d="100"/>
          <a:sy n="59" d="100"/>
        </p:scale>
        <p:origin x="-1752" y="-7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_____Microsoft_Excel1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_____Microsoft_Excel16.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Excel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Excel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Лист1!$A$2:$F$2</c:f>
              <c:numCache>
                <c:formatCode>General</c:formatCode>
                <c:ptCount val="6"/>
                <c:pt idx="0">
                  <c:v>2022</c:v>
                </c:pt>
                <c:pt idx="1">
                  <c:v>2023</c:v>
                </c:pt>
                <c:pt idx="2">
                  <c:v>2024</c:v>
                </c:pt>
                <c:pt idx="3">
                  <c:v>2025</c:v>
                </c:pt>
                <c:pt idx="4">
                  <c:v>2026</c:v>
                </c:pt>
                <c:pt idx="5">
                  <c:v>2027</c:v>
                </c:pt>
              </c:numCache>
            </c:numRef>
          </c:cat>
          <c:val>
            <c:numRef>
              <c:f>Лист1!$A$3:$F$3</c:f>
              <c:numCache>
                <c:formatCode>General</c:formatCode>
                <c:ptCount val="6"/>
                <c:pt idx="0">
                  <c:v>118373.2</c:v>
                </c:pt>
                <c:pt idx="1">
                  <c:v>121611.9</c:v>
                </c:pt>
                <c:pt idx="2">
                  <c:v>121853.5</c:v>
                </c:pt>
                <c:pt idx="3">
                  <c:v>121864.1</c:v>
                </c:pt>
                <c:pt idx="4">
                  <c:v>121864.1</c:v>
                </c:pt>
                <c:pt idx="5">
                  <c:v>121864.1</c:v>
                </c:pt>
              </c:numCache>
            </c:numRef>
          </c:val>
          <c:extLst>
            <c:ext xmlns:c16="http://schemas.microsoft.com/office/drawing/2014/chart" uri="{C3380CC4-5D6E-409C-BE32-E72D297353CC}">
              <c16:uniqueId val="{00000000-7046-4E9D-927B-4EB93741C94E}"/>
            </c:ext>
          </c:extLst>
        </c:ser>
        <c:dLbls>
          <c:showLegendKey val="0"/>
          <c:showVal val="0"/>
          <c:showCatName val="0"/>
          <c:showSerName val="0"/>
          <c:showPercent val="0"/>
          <c:showBubbleSize val="0"/>
        </c:dLbls>
        <c:gapWidth val="150"/>
        <c:axId val="106781312"/>
        <c:axId val="107034112"/>
      </c:barChart>
      <c:catAx>
        <c:axId val="106781312"/>
        <c:scaling>
          <c:orientation val="minMax"/>
        </c:scaling>
        <c:delete val="0"/>
        <c:axPos val="b"/>
        <c:numFmt formatCode="General" sourceLinked="1"/>
        <c:majorTickMark val="out"/>
        <c:minorTickMark val="none"/>
        <c:tickLblPos val="nextTo"/>
        <c:crossAx val="107034112"/>
        <c:crosses val="autoZero"/>
        <c:auto val="1"/>
        <c:lblAlgn val="ctr"/>
        <c:lblOffset val="100"/>
        <c:noMultiLvlLbl val="0"/>
      </c:catAx>
      <c:valAx>
        <c:axId val="107034112"/>
        <c:scaling>
          <c:orientation val="minMax"/>
        </c:scaling>
        <c:delete val="1"/>
        <c:axPos val="l"/>
        <c:numFmt formatCode="General" sourceLinked="1"/>
        <c:majorTickMark val="out"/>
        <c:minorTickMark val="none"/>
        <c:tickLblPos val="nextTo"/>
        <c:crossAx val="106781312"/>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pPr>
        <a:effectLst/>
        <a:scene3d>
          <a:camera prst="orthographicFront"/>
          <a:lightRig rig="threePt" dir="t"/>
        </a:scene3d>
        <a:sp3d prstMaterial="dkEdge"/>
      </c:spPr>
    </c:sideWall>
    <c:backWall>
      <c:thickness val="0"/>
      <c:spPr>
        <a:effectLst/>
        <a:scene3d>
          <a:camera prst="orthographicFront"/>
          <a:lightRig rig="threePt" dir="t"/>
        </a:scene3d>
        <a:sp3d prstMaterial="dkEdge"/>
      </c:spPr>
    </c:backWall>
    <c:plotArea>
      <c:layout/>
      <c:bar3DChart>
        <c:barDir val="col"/>
        <c:grouping val="stacked"/>
        <c:varyColors val="0"/>
        <c:ser>
          <c:idx val="0"/>
          <c:order val="0"/>
          <c:tx>
            <c:strRef>
              <c:f>Лист1!$B$1</c:f>
              <c:strCache>
                <c:ptCount val="1"/>
                <c:pt idx="0">
                  <c:v>Доходы бюджета </c:v>
                </c:pt>
              </c:strCache>
            </c:strRef>
          </c:tx>
          <c:spPr>
            <a:effectLst>
              <a:outerShdw blurRad="50800" dist="520700" dir="5280000" sx="30000" sy="30000" algn="ctr" rotWithShape="0">
                <a:srgbClr val="000000">
                  <a:alpha val="43137"/>
                </a:srgbClr>
              </a:outerShdw>
            </a:effectLst>
            <a:scene3d>
              <a:camera prst="orthographicFront"/>
              <a:lightRig rig="threePt" dir="t"/>
            </a:scene3d>
            <a:sp3d prstMaterial="metal"/>
          </c:spPr>
          <c:invertIfNegative val="0"/>
          <c:dLbls>
            <c:dLbl>
              <c:idx val="0"/>
              <c:layout>
                <c:manualLayout>
                  <c:x val="-2.8308563340410475E-3"/>
                  <c:y val="3.815113719735871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C3D-4A88-9367-2E91CC8E712A}"/>
                </c:ext>
              </c:extLst>
            </c:dLbl>
            <c:dLbl>
              <c:idx val="1"/>
              <c:layout>
                <c:manualLayout>
                  <c:x val="1.6277423920736021E-2"/>
                  <c:y val="-0.11738811445341164"/>
                </c:manualLayout>
              </c:layout>
              <c:tx>
                <c:rich>
                  <a:bodyPr/>
                  <a:lstStyle/>
                  <a:p>
                    <a:pPr>
                      <a:defRPr/>
                    </a:pPr>
                    <a:r>
                      <a:rPr lang="en-US" dirty="0" smtClean="0"/>
                      <a:t>2 008 129,8</a:t>
                    </a:r>
                    <a:endParaRPr lang="en-US" dirty="0"/>
                  </a:p>
                </c:rich>
              </c:tx>
              <c:spPr/>
              <c:showLegendKey val="0"/>
              <c:showVal val="0"/>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BAB-40CB-8731-E702FE23DB6D}"/>
                </c:ext>
              </c:extLst>
            </c:dLbl>
            <c:spPr>
              <a:noFill/>
              <a:ln w="25348">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2022год</c:v>
                </c:pt>
                <c:pt idx="1">
                  <c:v>2023 год</c:v>
                </c:pt>
                <c:pt idx="2">
                  <c:v>2024 год</c:v>
                </c:pt>
                <c:pt idx="3">
                  <c:v>2025 год</c:v>
                </c:pt>
              </c:strCache>
            </c:strRef>
          </c:cat>
          <c:val>
            <c:numRef>
              <c:f>Лист1!$B$2:$B$5</c:f>
              <c:numCache>
                <c:formatCode>#,##0.0</c:formatCode>
                <c:ptCount val="4"/>
                <c:pt idx="0">
                  <c:v>1819205.8</c:v>
                </c:pt>
                <c:pt idx="1">
                  <c:v>2008129.8</c:v>
                </c:pt>
                <c:pt idx="2">
                  <c:v>2059462.7</c:v>
                </c:pt>
                <c:pt idx="3">
                  <c:v>2444257.4</c:v>
                </c:pt>
              </c:numCache>
            </c:numRef>
          </c:val>
          <c:extLst>
            <c:ext xmlns:c16="http://schemas.microsoft.com/office/drawing/2014/chart" uri="{C3380CC4-5D6E-409C-BE32-E72D297353CC}">
              <c16:uniqueId val="{00000001-ABAB-40CB-8731-E702FE23DB6D}"/>
            </c:ext>
          </c:extLst>
        </c:ser>
        <c:dLbls>
          <c:showLegendKey val="0"/>
          <c:showVal val="0"/>
          <c:showCatName val="0"/>
          <c:showSerName val="0"/>
          <c:showPercent val="0"/>
          <c:showBubbleSize val="0"/>
        </c:dLbls>
        <c:gapWidth val="133"/>
        <c:gapDepth val="83"/>
        <c:shape val="cylinder"/>
        <c:axId val="206562048"/>
        <c:axId val="206563584"/>
        <c:axId val="0"/>
      </c:bar3DChart>
      <c:catAx>
        <c:axId val="206562048"/>
        <c:scaling>
          <c:orientation val="minMax"/>
        </c:scaling>
        <c:delete val="0"/>
        <c:axPos val="b"/>
        <c:numFmt formatCode="General" sourceLinked="1"/>
        <c:majorTickMark val="out"/>
        <c:minorTickMark val="none"/>
        <c:tickLblPos val="nextTo"/>
        <c:crossAx val="206563584"/>
        <c:crosses val="autoZero"/>
        <c:auto val="1"/>
        <c:lblAlgn val="ctr"/>
        <c:lblOffset val="100"/>
        <c:noMultiLvlLbl val="0"/>
      </c:catAx>
      <c:valAx>
        <c:axId val="206563584"/>
        <c:scaling>
          <c:orientation val="minMax"/>
        </c:scaling>
        <c:delete val="0"/>
        <c:axPos val="l"/>
        <c:majorGridlines/>
        <c:numFmt formatCode="#,##0.0" sourceLinked="1"/>
        <c:majorTickMark val="out"/>
        <c:minorTickMark val="none"/>
        <c:tickLblPos val="nextTo"/>
        <c:crossAx val="206562048"/>
        <c:crosses val="autoZero"/>
        <c:crossBetween val="between"/>
      </c:valAx>
      <c:spPr>
        <a:noFill/>
        <a:ln w="25348">
          <a:noFill/>
        </a:ln>
        <a:effectLst>
          <a:outerShdw blurRad="50800" dist="50800" dir="7560000" algn="ctr" rotWithShape="0">
            <a:srgbClr val="000000">
              <a:alpha val="43137"/>
            </a:srgbClr>
          </a:outerShdw>
        </a:effectLst>
      </c:spPr>
    </c:plotArea>
    <c:plotVisOnly val="1"/>
    <c:dispBlanksAs val="zero"/>
    <c:showDLblsOverMax val="0"/>
  </c:chart>
  <c:txPr>
    <a:bodyPr/>
    <a:lstStyle/>
    <a:p>
      <a:pPr>
        <a:defRPr sz="1793"/>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6.0394173723936018E-2"/>
          <c:y val="0.18565450036977421"/>
          <c:w val="0.54415375520457854"/>
          <c:h val="0.74499557721030729"/>
        </c:manualLayout>
      </c:layout>
      <c:pie3DChart>
        <c:varyColors val="1"/>
        <c:ser>
          <c:idx val="0"/>
          <c:order val="0"/>
          <c:tx>
            <c:strRef>
              <c:f>Лист1!$B$1</c:f>
              <c:strCache>
                <c:ptCount val="1"/>
                <c:pt idx="0">
                  <c:v>Структура налоговых доходов</c:v>
                </c:pt>
              </c:strCache>
            </c:strRef>
          </c:tx>
          <c:spPr>
            <a:effectLst>
              <a:outerShdw blurRad="50800" dist="50800" dir="5400000" sx="43000" sy="43000" algn="ctr" rotWithShape="0">
                <a:srgbClr val="000000">
                  <a:alpha val="43137"/>
                </a:srgbClr>
              </a:outerShdw>
            </a:effectLst>
          </c:spPr>
          <c:dPt>
            <c:idx val="0"/>
            <c:bubble3D val="0"/>
            <c:spPr>
              <a:effectLst>
                <a:outerShdw blurRad="50800" dist="50800" dir="5400000" sx="75000" sy="75000" algn="ctr" rotWithShape="0">
                  <a:srgbClr val="000000">
                    <a:alpha val="43137"/>
                  </a:srgbClr>
                </a:outerShdw>
              </a:effectLst>
              <a:scene3d>
                <a:camera prst="orthographicFront"/>
                <a:lightRig rig="threePt" dir="t"/>
              </a:scene3d>
              <a:sp3d prstMaterial="dkEdge"/>
            </c:spPr>
            <c:extLst>
              <c:ext xmlns:c16="http://schemas.microsoft.com/office/drawing/2014/chart" uri="{C3380CC4-5D6E-409C-BE32-E72D297353CC}">
                <c16:uniqueId val="{00000000-19C7-4375-B32D-CD0FC8CAA023}"/>
              </c:ext>
            </c:extLst>
          </c:dPt>
          <c:dPt>
            <c:idx val="1"/>
            <c:bubble3D val="0"/>
            <c:extLst>
              <c:ext xmlns:c16="http://schemas.microsoft.com/office/drawing/2014/chart" uri="{C3380CC4-5D6E-409C-BE32-E72D297353CC}">
                <c16:uniqueId val="{00000001-19C7-4375-B32D-CD0FC8CAA023}"/>
              </c:ext>
            </c:extLst>
          </c:dPt>
          <c:dPt>
            <c:idx val="2"/>
            <c:bubble3D val="0"/>
            <c:extLst>
              <c:ext xmlns:c16="http://schemas.microsoft.com/office/drawing/2014/chart" uri="{C3380CC4-5D6E-409C-BE32-E72D297353CC}">
                <c16:uniqueId val="{00000002-19C7-4375-B32D-CD0FC8CAA023}"/>
              </c:ext>
            </c:extLst>
          </c:dPt>
          <c:dPt>
            <c:idx val="3"/>
            <c:bubble3D val="0"/>
            <c:extLst>
              <c:ext xmlns:c16="http://schemas.microsoft.com/office/drawing/2014/chart" uri="{C3380CC4-5D6E-409C-BE32-E72D297353CC}">
                <c16:uniqueId val="{00000003-19C7-4375-B32D-CD0FC8CAA023}"/>
              </c:ext>
            </c:extLst>
          </c:dPt>
          <c:dLbls>
            <c:dLbl>
              <c:idx val="0"/>
              <c:layout>
                <c:manualLayout>
                  <c:x val="4.6927988367737615E-2"/>
                  <c:y val="4.238724303108520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9C7-4375-B32D-CD0FC8CAA023}"/>
                </c:ext>
              </c:extLst>
            </c:dLbl>
            <c:dLbl>
              <c:idx val="1"/>
              <c:layout>
                <c:manualLayout>
                  <c:x val="-3.7935256028091419E-2"/>
                  <c:y val="-1.86907575779546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C7-4375-B32D-CD0FC8CAA023}"/>
                </c:ext>
              </c:extLst>
            </c:dLbl>
            <c:dLbl>
              <c:idx val="2"/>
              <c:layout>
                <c:manualLayout>
                  <c:x val="-3.933595178245286E-2"/>
                  <c:y val="-2.3695132031148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9C7-4375-B32D-CD0FC8CAA023}"/>
                </c:ext>
              </c:extLst>
            </c:dLbl>
            <c:dLbl>
              <c:idx val="3"/>
              <c:layout>
                <c:manualLayout>
                  <c:x val="4.5784398874784572E-3"/>
                  <c:y val="-7.77480991671621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9C7-4375-B32D-CD0FC8CAA023}"/>
                </c:ext>
              </c:extLst>
            </c:dLbl>
            <c:dLbl>
              <c:idx val="4"/>
              <c:layout>
                <c:manualLayout>
                  <c:x val="7.8882965817602804E-2"/>
                  <c:y val="-5.810414582155133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1AC-4FAA-B3AF-FA7E99C11C1F}"/>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82,7 %  Налог на доходы физических лиц</c:v>
                </c:pt>
                <c:pt idx="1">
                  <c:v>11,6 %  Акцизы на нефтепродукты</c:v>
                </c:pt>
                <c:pt idx="2">
                  <c:v>5,2  %  Налог на совокупный доход</c:v>
                </c:pt>
                <c:pt idx="3">
                  <c:v>0,001 % Налог на имущество</c:v>
                </c:pt>
                <c:pt idx="4">
                  <c:v>0,5 %  Государственная пошлина</c:v>
                </c:pt>
              </c:strCache>
            </c:strRef>
          </c:cat>
          <c:val>
            <c:numRef>
              <c:f>Лист1!$B$2:$B$6</c:f>
              <c:numCache>
                <c:formatCode>General</c:formatCode>
                <c:ptCount val="5"/>
                <c:pt idx="0">
                  <c:v>61387.5</c:v>
                </c:pt>
                <c:pt idx="1">
                  <c:v>8580.1</c:v>
                </c:pt>
                <c:pt idx="2">
                  <c:v>3879.1</c:v>
                </c:pt>
                <c:pt idx="3">
                  <c:v>0.9</c:v>
                </c:pt>
                <c:pt idx="4" formatCode="0.0">
                  <c:v>397.4</c:v>
                </c:pt>
              </c:numCache>
            </c:numRef>
          </c:val>
          <c:extLst>
            <c:ext xmlns:c16="http://schemas.microsoft.com/office/drawing/2014/chart" uri="{C3380CC4-5D6E-409C-BE32-E72D297353CC}">
              <c16:uniqueId val="{00000006-19C7-4375-B32D-CD0FC8CAA023}"/>
            </c:ext>
          </c:extLst>
        </c:ser>
        <c:ser>
          <c:idx val="1"/>
          <c:order val="1"/>
          <c:tx>
            <c:strRef>
              <c:f>Лист1!$C$1</c:f>
              <c:strCache>
                <c:ptCount val="1"/>
                <c:pt idx="0">
                  <c:v>Столбец1</c:v>
                </c:pt>
              </c:strCache>
            </c:strRef>
          </c:tx>
          <c:dPt>
            <c:idx val="0"/>
            <c:bubble3D val="0"/>
            <c:extLst>
              <c:ext xmlns:c16="http://schemas.microsoft.com/office/drawing/2014/chart" uri="{C3380CC4-5D6E-409C-BE32-E72D297353CC}">
                <c16:uniqueId val="{00000007-19C7-4375-B32D-CD0FC8CAA023}"/>
              </c:ext>
            </c:extLst>
          </c:dPt>
          <c:dPt>
            <c:idx val="1"/>
            <c:bubble3D val="0"/>
            <c:extLst>
              <c:ext xmlns:c16="http://schemas.microsoft.com/office/drawing/2014/chart" uri="{C3380CC4-5D6E-409C-BE32-E72D297353CC}">
                <c16:uniqueId val="{00000008-19C7-4375-B32D-CD0FC8CAA023}"/>
              </c:ext>
            </c:extLst>
          </c:dPt>
          <c:dPt>
            <c:idx val="2"/>
            <c:bubble3D val="0"/>
            <c:extLst>
              <c:ext xmlns:c16="http://schemas.microsoft.com/office/drawing/2014/chart" uri="{C3380CC4-5D6E-409C-BE32-E72D297353CC}">
                <c16:uniqueId val="{00000009-19C7-4375-B32D-CD0FC8CAA023}"/>
              </c:ext>
            </c:extLst>
          </c:dPt>
          <c:dPt>
            <c:idx val="3"/>
            <c:bubble3D val="0"/>
            <c:extLst>
              <c:ext xmlns:c16="http://schemas.microsoft.com/office/drawing/2014/chart" uri="{C3380CC4-5D6E-409C-BE32-E72D297353CC}">
                <c16:uniqueId val="{0000000A-19C7-4375-B32D-CD0FC8CAA023}"/>
              </c:ext>
            </c:extLst>
          </c:dPt>
          <c:cat>
            <c:strRef>
              <c:f>Лист1!$A$2:$A$6</c:f>
              <c:strCache>
                <c:ptCount val="5"/>
                <c:pt idx="0">
                  <c:v>82,7 %  Налог на доходы физических лиц</c:v>
                </c:pt>
                <c:pt idx="1">
                  <c:v>11,6 %  Акцизы на нефтепродукты</c:v>
                </c:pt>
                <c:pt idx="2">
                  <c:v>5,2  %  Налог на совокупный доход</c:v>
                </c:pt>
                <c:pt idx="3">
                  <c:v>0,001 % Налог на имущество</c:v>
                </c:pt>
                <c:pt idx="4">
                  <c:v>0,5 %  Государственная пошлина</c:v>
                </c:pt>
              </c:strCache>
            </c:strRef>
          </c:cat>
          <c:val>
            <c:numRef>
              <c:f>Лист1!$C$2:$C$6</c:f>
              <c:numCache>
                <c:formatCode>0.0</c:formatCode>
                <c:ptCount val="5"/>
                <c:pt idx="0">
                  <c:v>82.682335510808812</c:v>
                </c:pt>
                <c:pt idx="1">
                  <c:v>11.556468449053808</c:v>
                </c:pt>
                <c:pt idx="2">
                  <c:v>5.2247289379756205</c:v>
                </c:pt>
                <c:pt idx="3" formatCode="0.000">
                  <c:v>1.2122028419422183E-3</c:v>
                </c:pt>
                <c:pt idx="4">
                  <c:v>0.53525489931981951</c:v>
                </c:pt>
              </c:numCache>
            </c:numRef>
          </c:val>
          <c:extLst>
            <c:ext xmlns:c16="http://schemas.microsoft.com/office/drawing/2014/chart" uri="{C3380CC4-5D6E-409C-BE32-E72D297353CC}">
              <c16:uniqueId val="{0000000B-19C7-4375-B32D-CD0FC8CAA023}"/>
            </c:ext>
          </c:extLst>
        </c:ser>
        <c:dLbls>
          <c:showLegendKey val="0"/>
          <c:showVal val="0"/>
          <c:showCatName val="0"/>
          <c:showSerName val="0"/>
          <c:showPercent val="0"/>
          <c:showBubbleSize val="0"/>
          <c:showLeaderLines val="1"/>
        </c:dLbls>
      </c:pie3DChart>
      <c:spPr>
        <a:noFill/>
        <a:ln w="25372">
          <a:noFill/>
        </a:ln>
      </c:spPr>
    </c:plotArea>
    <c:legend>
      <c:legendPos val="r"/>
      <c:layout>
        <c:manualLayout>
          <c:xMode val="edge"/>
          <c:yMode val="edge"/>
          <c:x val="0.61025466473158463"/>
          <c:y val="0.25119473325502822"/>
          <c:w val="0.38145088263534571"/>
          <c:h val="0.45110328059821253"/>
        </c:manualLayout>
      </c:layout>
      <c:overlay val="0"/>
      <c:txPr>
        <a:bodyPr/>
        <a:lstStyle/>
        <a:p>
          <a:pPr>
            <a:defRPr sz="1250"/>
          </a:pPr>
          <a:endParaRPr lang="ru-RU"/>
        </a:p>
      </c:txPr>
    </c:legend>
    <c:plotVisOnly val="1"/>
    <c:dispBlanksAs val="zero"/>
    <c:showDLblsOverMax val="0"/>
  </c:chart>
  <c:txPr>
    <a:bodyPr/>
    <a:lstStyle/>
    <a:p>
      <a:pPr>
        <a:defRPr sz="1798"/>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налоговых доходов</c:v>
                </c:pt>
              </c:strCache>
            </c:strRef>
          </c:tx>
          <c:spPr>
            <a:effectLst>
              <a:outerShdw blurRad="50800" dist="609600" sx="47000" sy="47000" algn="ctr" rotWithShape="0">
                <a:srgbClr val="000000">
                  <a:alpha val="0"/>
                </a:srgbClr>
              </a:outerShdw>
            </a:effectLst>
            <a:scene3d>
              <a:camera prst="orthographicFront"/>
              <a:lightRig rig="threePt" dir="t"/>
            </a:scene3d>
            <a:sp3d prstMaterial="matte"/>
          </c:spPr>
          <c:invertIfNegative val="0"/>
          <c:dLbls>
            <c:dLbl>
              <c:idx val="0"/>
              <c:layout>
                <c:manualLayout>
                  <c:x val="1.13234253361641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3E0-45BD-860F-6E2C6D343B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63645.1</c:v>
                </c:pt>
                <c:pt idx="1">
                  <c:v>63813.599999999999</c:v>
                </c:pt>
                <c:pt idx="2">
                  <c:v>66450.7</c:v>
                </c:pt>
                <c:pt idx="3">
                  <c:v>74245</c:v>
                </c:pt>
              </c:numCache>
            </c:numRef>
          </c:val>
          <c:extLst>
            <c:ext xmlns:c16="http://schemas.microsoft.com/office/drawing/2014/chart" uri="{C3380CC4-5D6E-409C-BE32-E72D297353CC}">
              <c16:uniqueId val="{00000001-199B-431F-B47F-D192459EE78E}"/>
            </c:ext>
          </c:extLst>
        </c:ser>
        <c:dLbls>
          <c:showLegendKey val="0"/>
          <c:showVal val="1"/>
          <c:showCatName val="0"/>
          <c:showSerName val="0"/>
          <c:showPercent val="0"/>
          <c:showBubbleSize val="0"/>
        </c:dLbls>
        <c:gapWidth val="133"/>
        <c:gapDepth val="37"/>
        <c:shape val="cylinder"/>
        <c:axId val="206408704"/>
        <c:axId val="218392832"/>
        <c:axId val="0"/>
      </c:bar3DChart>
      <c:catAx>
        <c:axId val="206408704"/>
        <c:scaling>
          <c:orientation val="minMax"/>
        </c:scaling>
        <c:delete val="0"/>
        <c:axPos val="b"/>
        <c:numFmt formatCode="General" sourceLinked="1"/>
        <c:majorTickMark val="out"/>
        <c:minorTickMark val="none"/>
        <c:tickLblPos val="nextTo"/>
        <c:crossAx val="218392832"/>
        <c:crosses val="autoZero"/>
        <c:auto val="1"/>
        <c:lblAlgn val="ctr"/>
        <c:lblOffset val="100"/>
        <c:noMultiLvlLbl val="0"/>
      </c:catAx>
      <c:valAx>
        <c:axId val="218392832"/>
        <c:scaling>
          <c:orientation val="minMax"/>
        </c:scaling>
        <c:delete val="0"/>
        <c:axPos val="l"/>
        <c:majorGridlines/>
        <c:numFmt formatCode="#,##0.0" sourceLinked="1"/>
        <c:majorTickMark val="out"/>
        <c:minorTickMark val="none"/>
        <c:tickLblPos val="nextTo"/>
        <c:crossAx val="206408704"/>
        <c:crosses val="autoZero"/>
        <c:crossBetween val="between"/>
      </c:valAx>
      <c:spPr>
        <a:noFill/>
        <a:ln w="25364">
          <a:noFill/>
        </a:ln>
      </c:spPr>
    </c:plotArea>
    <c:plotVisOnly val="1"/>
    <c:dispBlanksAs val="zero"/>
    <c:showDLblsOverMax val="0"/>
  </c:chart>
  <c:txPr>
    <a:bodyPr/>
    <a:lstStyle/>
    <a:p>
      <a:pPr>
        <a:defRPr sz="1797"/>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990443073596691"/>
          <c:y val="4.3194085363899876E-2"/>
        </c:manualLayout>
      </c:layout>
      <c:overlay val="0"/>
      <c:txPr>
        <a:bodyPr/>
        <a:lstStyle/>
        <a:p>
          <a:pPr>
            <a:defRPr sz="2000"/>
          </a:pPr>
          <a:endParaRPr lang="ru-RU"/>
        </a:p>
      </c:txPr>
    </c:title>
    <c:autoTitleDeleted val="0"/>
    <c:view3D>
      <c:rotX val="30"/>
      <c:rotY val="0"/>
      <c:rAngAx val="0"/>
      <c:perspective val="0"/>
    </c:view3D>
    <c:floor>
      <c:thickness val="0"/>
    </c:floor>
    <c:sideWall>
      <c:thickness val="0"/>
    </c:sideWall>
    <c:backWall>
      <c:thickness val="0"/>
    </c:backWall>
    <c:plotArea>
      <c:layout>
        <c:manualLayout>
          <c:layoutTarget val="inner"/>
          <c:xMode val="edge"/>
          <c:yMode val="edge"/>
          <c:x val="2.293829513349048E-2"/>
          <c:y val="0.17927962003525338"/>
          <c:w val="0.48693750929839158"/>
          <c:h val="0.67056936641804177"/>
        </c:manualLayout>
      </c:layout>
      <c:pie3DChart>
        <c:varyColors val="1"/>
        <c:ser>
          <c:idx val="0"/>
          <c:order val="0"/>
          <c:tx>
            <c:strRef>
              <c:f>Лист1!$B$1</c:f>
              <c:strCache>
                <c:ptCount val="1"/>
                <c:pt idx="0">
                  <c:v>Структура неналоговых доходов</c:v>
                </c:pt>
              </c:strCache>
            </c:strRef>
          </c:tx>
          <c:explosion val="2"/>
          <c:dPt>
            <c:idx val="0"/>
            <c:bubble3D val="0"/>
            <c:spPr>
              <a:scene3d>
                <a:camera prst="orthographicFront"/>
                <a:lightRig rig="threePt" dir="t"/>
              </a:scene3d>
              <a:sp3d prstMaterial="dkEdge"/>
            </c:spPr>
            <c:extLst>
              <c:ext xmlns:c16="http://schemas.microsoft.com/office/drawing/2014/chart" uri="{C3380CC4-5D6E-409C-BE32-E72D297353CC}">
                <c16:uniqueId val="{00000000-AE33-464F-ACD0-DDF3F1D08FAE}"/>
              </c:ext>
            </c:extLst>
          </c:dPt>
          <c:dPt>
            <c:idx val="1"/>
            <c:bubble3D val="0"/>
            <c:extLst>
              <c:ext xmlns:c16="http://schemas.microsoft.com/office/drawing/2014/chart" uri="{C3380CC4-5D6E-409C-BE32-E72D297353CC}">
                <c16:uniqueId val="{00000001-AE33-464F-ACD0-DDF3F1D08FAE}"/>
              </c:ext>
            </c:extLst>
          </c:dPt>
          <c:dLbls>
            <c:dLbl>
              <c:idx val="0"/>
              <c:layout>
                <c:manualLayout>
                  <c:x val="2.4608388919537924E-3"/>
                  <c:y val="-9.571257978957201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E33-464F-ACD0-DDF3F1D08FAE}"/>
                </c:ext>
              </c:extLst>
            </c:dLbl>
            <c:dLbl>
              <c:idx val="1"/>
              <c:layout>
                <c:manualLayout>
                  <c:x val="-2.4026558782063123E-2"/>
                  <c:y val="-3.952625772566408E-2"/>
                </c:manualLayout>
              </c:layout>
              <c:spPr>
                <a:noFill/>
                <a:ln>
                  <a:noFill/>
                </a:ln>
                <a:effectLst/>
              </c:spPr>
              <c:txPr>
                <a:bodyPr wrap="square" lIns="38100" tIns="19050" rIns="38100" bIns="19050" anchor="ctr">
                  <a:no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manualLayout>
                      <c:w val="7.1160706822475203E-2"/>
                      <c:h val="3.3771044138698664E-2"/>
                    </c:manualLayout>
                  </c15:layout>
                </c:ext>
                <c:ext xmlns:c16="http://schemas.microsoft.com/office/drawing/2014/chart" uri="{C3380CC4-5D6E-409C-BE32-E72D297353CC}">
                  <c16:uniqueId val="{00000001-AE33-464F-ACD0-DDF3F1D08FAE}"/>
                </c:ext>
              </c:extLst>
            </c:dLbl>
            <c:dLbl>
              <c:idx val="2"/>
              <c:layout>
                <c:manualLayout>
                  <c:x val="1.2624727641528886E-2"/>
                  <c:y val="1.55733204831078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74E-49DB-9DD6-181CF6246F9A}"/>
                </c:ext>
              </c:extLst>
            </c:dLbl>
            <c:dLbl>
              <c:idx val="3"/>
              <c:layout>
                <c:manualLayout>
                  <c:x val="0.14762536848499033"/>
                  <c:y val="-0.170843079450087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74E-49DB-9DD6-181CF6246F9A}"/>
                </c:ext>
              </c:extLst>
            </c:dLbl>
            <c:dLbl>
              <c:idx val="4"/>
              <c:layout>
                <c:manualLayout>
                  <c:x val="-2.0763885406043991E-3"/>
                  <c:y val="-6.96781637877471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D17-489D-A2C6-CBB62CB4BDB1}"/>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Лист1!$A$2:$A$6</c:f>
              <c:strCache>
                <c:ptCount val="5"/>
                <c:pt idx="0">
                  <c:v>16,8 % Доходы от использования имущества, находящегося в гос. и мун. собственности</c:v>
                </c:pt>
                <c:pt idx="1">
                  <c:v>0,6 % Плата при пользовании природными ресурсами</c:v>
                </c:pt>
                <c:pt idx="2">
                  <c:v>0,4 % Доходы от оказания платных услуг и компенсации затрат государства</c:v>
                </c:pt>
                <c:pt idx="3">
                  <c:v>82,0 % Доходы от реализации  иного  имущества, находящегося в собственности муниципальных  районов</c:v>
                </c:pt>
                <c:pt idx="4">
                  <c:v>0,1 % Штрафы, санкции, возмещение ущерба</c:v>
                </c:pt>
              </c:strCache>
            </c:strRef>
          </c:cat>
          <c:val>
            <c:numRef>
              <c:f>Лист1!$B$2:$B$6</c:f>
              <c:numCache>
                <c:formatCode>#,##0.0</c:formatCode>
                <c:ptCount val="5"/>
                <c:pt idx="0">
                  <c:v>12326</c:v>
                </c:pt>
                <c:pt idx="1">
                  <c:v>441.9</c:v>
                </c:pt>
                <c:pt idx="2">
                  <c:v>311</c:v>
                </c:pt>
                <c:pt idx="3">
                  <c:v>60194.3</c:v>
                </c:pt>
                <c:pt idx="4">
                  <c:v>95</c:v>
                </c:pt>
              </c:numCache>
            </c:numRef>
          </c:val>
          <c:extLst>
            <c:ext xmlns:c16="http://schemas.microsoft.com/office/drawing/2014/chart" uri="{C3380CC4-5D6E-409C-BE32-E72D297353CC}">
              <c16:uniqueId val="{00000003-AE33-464F-ACD0-DDF3F1D08FAE}"/>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4-AE33-464F-ACD0-DDF3F1D08FAE}"/>
              </c:ext>
            </c:extLst>
          </c:dPt>
          <c:dPt>
            <c:idx val="1"/>
            <c:bubble3D val="0"/>
            <c:extLst>
              <c:ext xmlns:c16="http://schemas.microsoft.com/office/drawing/2014/chart" uri="{C3380CC4-5D6E-409C-BE32-E72D297353CC}">
                <c16:uniqueId val="{00000005-AE33-464F-ACD0-DDF3F1D08FAE}"/>
              </c:ext>
            </c:extLst>
          </c:dPt>
          <c:cat>
            <c:strRef>
              <c:f>Лист1!$A$2:$A$6</c:f>
              <c:strCache>
                <c:ptCount val="5"/>
                <c:pt idx="0">
                  <c:v>16,8 % Доходы от использования имущества, находящегося в гос. и мун. собственности</c:v>
                </c:pt>
                <c:pt idx="1">
                  <c:v>0,6 % Плата при пользовании природными ресурсами</c:v>
                </c:pt>
                <c:pt idx="2">
                  <c:v>0,4 % Доходы от оказания платных услуг и компенсации затрат государства</c:v>
                </c:pt>
                <c:pt idx="3">
                  <c:v>82,0 % Доходы от реализации  иного  имущества, находящегося в собственности муниципальных  районов</c:v>
                </c:pt>
                <c:pt idx="4">
                  <c:v>0,1 % Штрафы, санкции, возмещение ущерба</c:v>
                </c:pt>
              </c:strCache>
            </c:strRef>
          </c:cat>
          <c:val>
            <c:numRef>
              <c:f>Лист1!$C$2:$C$6</c:f>
              <c:numCache>
                <c:formatCode>0.0</c:formatCode>
                <c:ptCount val="5"/>
                <c:pt idx="0">
                  <c:v>16.800194089537428</c:v>
                </c:pt>
                <c:pt idx="1">
                  <c:v>0.60230454065930472</c:v>
                </c:pt>
                <c:pt idx="2">
                  <c:v>0.42388936896366547</c:v>
                </c:pt>
                <c:pt idx="3">
                  <c:v>82.04412810999861</c:v>
                </c:pt>
                <c:pt idx="4">
                  <c:v>0.12948389084099107</c:v>
                </c:pt>
              </c:numCache>
            </c:numRef>
          </c:val>
          <c:extLst>
            <c:ext xmlns:c16="http://schemas.microsoft.com/office/drawing/2014/chart" uri="{C3380CC4-5D6E-409C-BE32-E72D297353CC}">
              <c16:uniqueId val="{00000007-AE33-464F-ACD0-DDF3F1D08FAE}"/>
            </c:ext>
          </c:extLst>
        </c:ser>
        <c:dLbls>
          <c:showLegendKey val="0"/>
          <c:showVal val="0"/>
          <c:showCatName val="0"/>
          <c:showSerName val="0"/>
          <c:showPercent val="0"/>
          <c:showBubbleSize val="0"/>
          <c:showLeaderLines val="1"/>
        </c:dLbls>
      </c:pie3DChart>
      <c:spPr>
        <a:noFill/>
        <a:ln w="25373">
          <a:noFill/>
        </a:ln>
      </c:spPr>
    </c:plotArea>
    <c:legend>
      <c:legendPos val="r"/>
      <c:layout>
        <c:manualLayout>
          <c:xMode val="edge"/>
          <c:yMode val="edge"/>
          <c:x val="0.57031757972928532"/>
          <c:y val="0.23120739551479635"/>
          <c:w val="0.42685156393667351"/>
          <c:h val="0.56873578806293057"/>
        </c:manualLayout>
      </c:layout>
      <c:overlay val="0"/>
      <c:txPr>
        <a:bodyPr/>
        <a:lstStyle/>
        <a:p>
          <a:pPr>
            <a:defRPr sz="1400" baseline="0"/>
          </a:pPr>
          <a:endParaRPr lang="ru-RU"/>
        </a:p>
      </c:txPr>
    </c:legend>
    <c:plotVisOnly val="1"/>
    <c:dispBlanksAs val="zero"/>
    <c:showDLblsOverMax val="0"/>
  </c:chart>
  <c:txPr>
    <a:bodyPr/>
    <a:lstStyle/>
    <a:p>
      <a:pPr>
        <a:defRPr sz="1796"/>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Структура неналоговых доходов</c:v>
                </c:pt>
              </c:strCache>
            </c:strRef>
          </c:tx>
          <c:spPr>
            <a:effectLst>
              <a:outerShdw dist="50800" dir="9660000" sx="60000" sy="60000" algn="ctr" rotWithShape="0">
                <a:srgbClr val="000000">
                  <a:alpha val="43137"/>
                </a:srgbClr>
              </a:outerShdw>
            </a:effectLst>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13912.9</c:v>
                </c:pt>
                <c:pt idx="1">
                  <c:v>20755.400000000001</c:v>
                </c:pt>
                <c:pt idx="2">
                  <c:v>13541.5</c:v>
                </c:pt>
                <c:pt idx="3">
                  <c:v>73368.2</c:v>
                </c:pt>
              </c:numCache>
            </c:numRef>
          </c:val>
          <c:extLst>
            <c:ext xmlns:c16="http://schemas.microsoft.com/office/drawing/2014/chart" uri="{C3380CC4-5D6E-409C-BE32-E72D297353CC}">
              <c16:uniqueId val="{00000000-AEEE-437C-8B35-C210DA6B4A98}"/>
            </c:ext>
          </c:extLst>
        </c:ser>
        <c:dLbls>
          <c:showLegendKey val="0"/>
          <c:showVal val="0"/>
          <c:showCatName val="0"/>
          <c:showSerName val="0"/>
          <c:showPercent val="0"/>
          <c:showBubbleSize val="0"/>
        </c:dLbls>
        <c:gapWidth val="135"/>
        <c:gapDepth val="57"/>
        <c:shape val="cylinder"/>
        <c:axId val="222397952"/>
        <c:axId val="222399872"/>
        <c:axId val="0"/>
      </c:bar3DChart>
      <c:catAx>
        <c:axId val="222397952"/>
        <c:scaling>
          <c:orientation val="minMax"/>
        </c:scaling>
        <c:delete val="0"/>
        <c:axPos val="b"/>
        <c:numFmt formatCode="General" sourceLinked="1"/>
        <c:majorTickMark val="out"/>
        <c:minorTickMark val="none"/>
        <c:tickLblPos val="nextTo"/>
        <c:crossAx val="222399872"/>
        <c:crosses val="autoZero"/>
        <c:auto val="1"/>
        <c:lblAlgn val="ctr"/>
        <c:lblOffset val="100"/>
        <c:noMultiLvlLbl val="0"/>
      </c:catAx>
      <c:valAx>
        <c:axId val="222399872"/>
        <c:scaling>
          <c:orientation val="minMax"/>
        </c:scaling>
        <c:delete val="0"/>
        <c:axPos val="l"/>
        <c:majorGridlines/>
        <c:numFmt formatCode="#,##0.0" sourceLinked="1"/>
        <c:majorTickMark val="out"/>
        <c:minorTickMark val="none"/>
        <c:tickLblPos val="nextTo"/>
        <c:crossAx val="222397952"/>
        <c:crosses val="autoZero"/>
        <c:crossBetween val="between"/>
      </c:valAx>
      <c:spPr>
        <a:noFill/>
        <a:ln w="25360">
          <a:noFill/>
        </a:ln>
      </c:spPr>
    </c:plotArea>
    <c:plotVisOnly val="1"/>
    <c:dispBlanksAs val="zero"/>
    <c:showDLblsOverMax val="0"/>
  </c:chart>
  <c:txPr>
    <a:bodyPr/>
    <a:lstStyle/>
    <a:p>
      <a:pPr>
        <a:defRPr sz="1717"/>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ru-RU"/>
        </a:p>
      </c:txPr>
    </c:title>
    <c:autoTitleDeleted val="0"/>
    <c:view3D>
      <c:rotX val="30"/>
      <c:rotY val="1"/>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6503627004543373E-2"/>
          <c:y val="0.14656152662790706"/>
          <c:w val="0.56041381735469242"/>
          <c:h val="0.78665536038764383"/>
        </c:manualLayout>
      </c:layout>
      <c:pie3DChart>
        <c:varyColors val="1"/>
        <c:ser>
          <c:idx val="0"/>
          <c:order val="0"/>
          <c:tx>
            <c:strRef>
              <c:f>Лист1!$B$1</c:f>
              <c:strCache>
                <c:ptCount val="1"/>
                <c:pt idx="0">
                  <c:v>Структура безвозмездных поступлений</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0-53E3-420A-BF3D-F607D7DE7621}"/>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53E3-420A-BF3D-F607D7DE7621}"/>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2-53E3-420A-BF3D-F607D7DE7621}"/>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53E3-420A-BF3D-F607D7DE7621}"/>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6-F0D0-4237-9369-52BC6926D2A1}"/>
              </c:ext>
            </c:extLst>
          </c:dPt>
          <c:dLbls>
            <c:dLbl>
              <c:idx val="4"/>
              <c:delete val="1"/>
              <c:extLst>
                <c:ext xmlns:c15="http://schemas.microsoft.com/office/drawing/2012/chart" uri="{CE6537A1-D6FC-4f65-9D91-7224C49458BB}"/>
                <c:ext xmlns:c16="http://schemas.microsoft.com/office/drawing/2014/chart" uri="{C3380CC4-5D6E-409C-BE32-E72D297353CC}">
                  <c16:uniqueId val="{00000006-F0D0-4237-9369-52BC6926D2A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ru-RU"/>
              </a:p>
            </c:txPr>
            <c:dLblPos val="outEnd"/>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Лист1!$A$2:$A$6</c:f>
              <c:strCache>
                <c:ptCount val="5"/>
                <c:pt idx="0">
                  <c:v>43,15 % Дотация на выравнивание бюджетной обеспеченности</c:v>
                </c:pt>
                <c:pt idx="1">
                  <c:v>34,32 % Субвенции бюджетам муниуипальных районов</c:v>
                </c:pt>
                <c:pt idx="2">
                  <c:v>20,61 % Субсидии бюджетам муниуипальных районов</c:v>
                </c:pt>
                <c:pt idx="3">
                  <c:v>1,35 % Иные межбюджетные трансферты</c:v>
                </c:pt>
                <c:pt idx="4">
                  <c:v>0,57%Возврат остатков субсидий,субвенций и иных межбюджетных трансфертов</c:v>
                </c:pt>
              </c:strCache>
            </c:strRef>
          </c:cat>
          <c:val>
            <c:numRef>
              <c:f>Лист1!$B$2:$B$6</c:f>
              <c:numCache>
                <c:formatCode>#,##0.00</c:formatCode>
                <c:ptCount val="5"/>
                <c:pt idx="0">
                  <c:v>991056</c:v>
                </c:pt>
                <c:pt idx="1">
                  <c:v>788273.9</c:v>
                </c:pt>
                <c:pt idx="2">
                  <c:v>473322.6</c:v>
                </c:pt>
                <c:pt idx="3">
                  <c:v>30935.4</c:v>
                </c:pt>
                <c:pt idx="4">
                  <c:v>13056.3</c:v>
                </c:pt>
              </c:numCache>
            </c:numRef>
          </c:val>
          <c:extLst>
            <c:ext xmlns:c16="http://schemas.microsoft.com/office/drawing/2014/chart" uri="{C3380CC4-5D6E-409C-BE32-E72D297353CC}">
              <c16:uniqueId val="{00000004-53E3-420A-BF3D-F607D7DE7621}"/>
            </c:ext>
          </c:extLst>
        </c:ser>
        <c:dLbls>
          <c:showLegendKey val="0"/>
          <c:showVal val="0"/>
          <c:showCatName val="0"/>
          <c:showSerName val="0"/>
          <c:showPercent val="0"/>
          <c:showBubbleSize val="0"/>
          <c:showLeaderLines val="1"/>
        </c:dLbls>
        <c:extLst>
          <c:ext xmlns:c15="http://schemas.microsoft.com/office/drawing/2012/chart" uri="{02D57815-91ED-43cb-92C2-25804820EDAC}">
            <c15:filteredPieSeries>
              <c15:ser>
                <c:idx val="1"/>
                <c:order val="1"/>
                <c:tx>
                  <c:strRef>
                    <c:extLst>
                      <c:ext uri="{02D57815-91ED-43cb-92C2-25804820EDAC}">
                        <c15:formulaRef>
                          <c15:sqref>Лист1!$C$1</c15:sqref>
                        </c15:formulaRef>
                      </c:ext>
                    </c:extLst>
                    <c:strCache>
                      <c:ptCount val="1"/>
                      <c:pt idx="0">
                        <c:v>%</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53E3-420A-BF3D-F607D7DE7621}"/>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6-53E3-420A-BF3D-F607D7DE7621}"/>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53E3-420A-BF3D-F607D7DE7621}"/>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63C1-4156-9202-8B186213ACC9}"/>
                    </c:ext>
                  </c:extLst>
                </c:dPt>
                <c:dPt>
                  <c:idx val="4"/>
                  <c:bubble3D val="0"/>
                  <c:spPr>
                    <a:gradFill>
                      <a:gsLst>
                        <a:gs pos="100000">
                          <a:schemeClr val="accent5">
                            <a:lumMod val="60000"/>
                            <a:lumOff val="40000"/>
                          </a:schemeClr>
                        </a:gs>
                        <a:gs pos="0">
                          <a:schemeClr val="accent5"/>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3-63C1-4156-9202-8B186213ACC9}"/>
                    </c:ext>
                  </c:extLst>
                </c:dPt>
                <c:cat>
                  <c:strRef>
                    <c:extLst>
                      <c:ext uri="{02D57815-91ED-43cb-92C2-25804820EDAC}">
                        <c15:formulaRef>
                          <c15:sqref>Лист1!$A$2:$A$6</c15:sqref>
                        </c15:formulaRef>
                      </c:ext>
                    </c:extLst>
                    <c:strCache>
                      <c:ptCount val="5"/>
                      <c:pt idx="0">
                        <c:v>43,15 % Дотация на выравнивание бюджетной обеспеченности</c:v>
                      </c:pt>
                      <c:pt idx="1">
                        <c:v>34,32 % Субвенции бюджетам муниуипальных районов</c:v>
                      </c:pt>
                      <c:pt idx="2">
                        <c:v>20,61 % Субсидии бюджетам муниуипальных районов</c:v>
                      </c:pt>
                      <c:pt idx="3">
                        <c:v>1,35 % Иные межбюджетные трансферты</c:v>
                      </c:pt>
                      <c:pt idx="4">
                        <c:v>0,57%Возврат остатков субсидий,субвенций и иных межбюджетных трансфертов</c:v>
                      </c:pt>
                    </c:strCache>
                  </c:strRef>
                </c:cat>
                <c:val>
                  <c:numRef>
                    <c:extLst>
                      <c:ext uri="{02D57815-91ED-43cb-92C2-25804820EDAC}">
                        <c15:formulaRef>
                          <c15:sqref>Лист1!$C$2:$C$6</c15:sqref>
                        </c15:formulaRef>
                      </c:ext>
                    </c:extLst>
                    <c:numCache>
                      <c:formatCode>0.00</c:formatCode>
                      <c:ptCount val="5"/>
                      <c:pt idx="0">
                        <c:v>43.152352462780264</c:v>
                      </c:pt>
                      <c:pt idx="1">
                        <c:v>34.322856801240704</c:v>
                      </c:pt>
                      <c:pt idx="2">
                        <c:v>20.60931336251388</c:v>
                      </c:pt>
                      <c:pt idx="3">
                        <c:v>1.3469826976246475</c:v>
                      </c:pt>
                      <c:pt idx="4">
                        <c:v>0.5684946758405155</c:v>
                      </c:pt>
                    </c:numCache>
                  </c:numRef>
                </c:val>
                <c:extLst>
                  <c:ext xmlns:c16="http://schemas.microsoft.com/office/drawing/2014/chart" uri="{C3380CC4-5D6E-409C-BE32-E72D297353CC}">
                    <c16:uniqueId val="{00000008-53E3-420A-BF3D-F607D7DE7621}"/>
                  </c:ext>
                </c:extLst>
              </c15:ser>
            </c15:filteredPieSeries>
          </c:ext>
        </c:extLst>
      </c:pie3DChart>
      <c:spPr>
        <a:noFill/>
        <a:ln>
          <a:noFill/>
        </a:ln>
        <a:effectLst/>
      </c:spPr>
    </c:plotArea>
    <c:legend>
      <c:legendPos val="r"/>
      <c:legendEntry>
        <c:idx val="4"/>
        <c:delete val="1"/>
      </c:legendEntry>
      <c:layout>
        <c:manualLayout>
          <c:xMode val="edge"/>
          <c:yMode val="edge"/>
          <c:x val="0.68713353834183455"/>
          <c:y val="0.13717641603094261"/>
          <c:w val="0.30841263521337803"/>
          <c:h val="0.80247891109386649"/>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ln>
                <a:noFill/>
              </a:ln>
              <a:solidFill>
                <a:schemeClr val="dk1">
                  <a:lumMod val="65000"/>
                  <a:lumOff val="35000"/>
                </a:schemeClr>
              </a:solidFill>
              <a:latin typeface="+mn-lt"/>
              <a:ea typeface="+mn-ea"/>
              <a:cs typeface="+mn-cs"/>
            </a:defRPr>
          </a:pPr>
          <a:endParaRPr lang="ru-RU"/>
        </a:p>
      </c:txPr>
    </c:legend>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manualLayout>
          <c:layoutTarget val="inner"/>
          <c:xMode val="edge"/>
          <c:yMode val="edge"/>
          <c:x val="0.1614725276595001"/>
          <c:y val="4.4139652095905035E-2"/>
          <c:w val="0.82830727009315908"/>
          <c:h val="0.85670892927685993"/>
        </c:manualLayout>
      </c:layout>
      <c:bar3DChart>
        <c:barDir val="col"/>
        <c:grouping val="stacked"/>
        <c:varyColors val="0"/>
        <c:ser>
          <c:idx val="0"/>
          <c:order val="0"/>
          <c:tx>
            <c:strRef>
              <c:f>Лист1!$B$1</c:f>
              <c:strCache>
                <c:ptCount val="1"/>
                <c:pt idx="0">
                  <c:v>Структура безвозмездных поступлений</c:v>
                </c:pt>
              </c:strCache>
            </c:strRef>
          </c:tx>
          <c:invertIfNegative val="0"/>
          <c:dPt>
            <c:idx val="1"/>
            <c:invertIfNegative val="0"/>
            <c:bubble3D val="0"/>
            <c:extLst>
              <c:ext xmlns:c16="http://schemas.microsoft.com/office/drawing/2014/chart" uri="{C3380CC4-5D6E-409C-BE32-E72D297353CC}">
                <c16:uniqueId val="{00000000-5BF4-473E-93A3-B753271EA60A}"/>
              </c:ext>
            </c:extLst>
          </c:dPt>
          <c:dLbls>
            <c:dLbl>
              <c:idx val="1"/>
              <c:layout>
                <c:manualLayout>
                  <c:x val="0"/>
                  <c:y val="-7.5412411626080131E-2"/>
                </c:manualLayout>
              </c:layout>
              <c:spPr>
                <a:noFill/>
                <a:ln w="25298">
                  <a:noFill/>
                </a:ln>
              </c:spPr>
              <c:txPr>
                <a:bodyPr wrap="square" lIns="38100" tIns="19050" rIns="38100" bIns="19050" anchor="ctr">
                  <a:spAutoFit/>
                </a:bodyPr>
                <a:lstStyle/>
                <a:p>
                  <a:pPr>
                    <a:defRPr/>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F4-473E-93A3-B753271EA60A}"/>
                </c:ext>
              </c:extLst>
            </c:dLbl>
            <c:spPr>
              <a:noFill/>
              <a:ln w="25298">
                <a:noFill/>
              </a:ln>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1741647.8</c:v>
                </c:pt>
                <c:pt idx="1">
                  <c:v>1923560.8</c:v>
                </c:pt>
                <c:pt idx="2">
                  <c:v>1979470.5</c:v>
                </c:pt>
                <c:pt idx="3">
                  <c:v>2296644.2000000002</c:v>
                </c:pt>
              </c:numCache>
            </c:numRef>
          </c:val>
          <c:extLst>
            <c:ext xmlns:c16="http://schemas.microsoft.com/office/drawing/2014/chart" uri="{C3380CC4-5D6E-409C-BE32-E72D297353CC}">
              <c16:uniqueId val="{00000001-5BF4-473E-93A3-B753271EA60A}"/>
            </c:ext>
          </c:extLst>
        </c:ser>
        <c:dLbls>
          <c:showLegendKey val="0"/>
          <c:showVal val="0"/>
          <c:showCatName val="0"/>
          <c:showSerName val="0"/>
          <c:showPercent val="0"/>
          <c:showBubbleSize val="0"/>
        </c:dLbls>
        <c:gapWidth val="146"/>
        <c:gapDepth val="91"/>
        <c:shape val="cylinder"/>
        <c:axId val="224053888"/>
        <c:axId val="224108928"/>
        <c:axId val="0"/>
      </c:bar3DChart>
      <c:catAx>
        <c:axId val="224053888"/>
        <c:scaling>
          <c:orientation val="minMax"/>
        </c:scaling>
        <c:delete val="0"/>
        <c:axPos val="b"/>
        <c:numFmt formatCode="General" sourceLinked="1"/>
        <c:majorTickMark val="out"/>
        <c:minorTickMark val="none"/>
        <c:tickLblPos val="nextTo"/>
        <c:crossAx val="224108928"/>
        <c:crosses val="autoZero"/>
        <c:auto val="1"/>
        <c:lblAlgn val="ctr"/>
        <c:lblOffset val="100"/>
        <c:noMultiLvlLbl val="0"/>
      </c:catAx>
      <c:valAx>
        <c:axId val="224108928"/>
        <c:scaling>
          <c:orientation val="minMax"/>
        </c:scaling>
        <c:delete val="0"/>
        <c:axPos val="l"/>
        <c:majorGridlines/>
        <c:numFmt formatCode="#,##0.0" sourceLinked="1"/>
        <c:majorTickMark val="out"/>
        <c:minorTickMark val="none"/>
        <c:tickLblPos val="nextTo"/>
        <c:crossAx val="224053888"/>
        <c:crosses val="autoZero"/>
        <c:crossBetween val="between"/>
      </c:valAx>
      <c:spPr>
        <a:noFill/>
        <a:ln w="25349">
          <a:noFill/>
        </a:ln>
      </c:spPr>
    </c:plotArea>
    <c:plotVisOnly val="1"/>
    <c:dispBlanksAs val="zero"/>
    <c:showDLblsOverMax val="0"/>
  </c:chart>
  <c:txPr>
    <a:bodyPr/>
    <a:lstStyle/>
    <a:p>
      <a:pPr>
        <a:defRPr sz="1652"/>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4483254652898365"/>
          <c:y val="0.34828718064171116"/>
          <c:w val="0.5099320843781554"/>
          <c:h val="0.5853227836488137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plosion val="20"/>
          <c:dPt>
            <c:idx val="0"/>
            <c:bubble3D val="0"/>
            <c:spPr>
              <a:solidFill>
                <a:schemeClr val="accent1"/>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0-37E7-44BF-8030-3BCAEDA206FD}"/>
              </c:ext>
            </c:extLst>
          </c:dPt>
          <c:dPt>
            <c:idx val="1"/>
            <c:bubble3D val="0"/>
            <c:spPr>
              <a:solidFill>
                <a:schemeClr val="accent2"/>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1-37E7-44BF-8030-3BCAEDA206FD}"/>
              </c:ext>
            </c:extLst>
          </c:dPt>
          <c:dPt>
            <c:idx val="2"/>
            <c:bubble3D val="0"/>
            <c:spPr>
              <a:solidFill>
                <a:schemeClr val="accent3"/>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2-37E7-44BF-8030-3BCAEDA206FD}"/>
              </c:ext>
            </c:extLst>
          </c:dPt>
          <c:dPt>
            <c:idx val="3"/>
            <c:bubble3D val="0"/>
            <c:spPr>
              <a:solidFill>
                <a:schemeClr val="accent4"/>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3-37E7-44BF-8030-3BCAEDA206FD}"/>
              </c:ext>
            </c:extLst>
          </c:dPt>
          <c:dPt>
            <c:idx val="4"/>
            <c:bubble3D val="0"/>
            <c:spPr>
              <a:solidFill>
                <a:schemeClr val="accent5"/>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4-37E7-44BF-8030-3BCAEDA206FD}"/>
              </c:ext>
            </c:extLst>
          </c:dPt>
          <c:dPt>
            <c:idx val="5"/>
            <c:bubble3D val="0"/>
            <c:spPr>
              <a:solidFill>
                <a:schemeClr val="accent6"/>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5-37E7-44BF-8030-3BCAEDA206FD}"/>
              </c:ext>
            </c:extLst>
          </c:dPt>
          <c:dPt>
            <c:idx val="6"/>
            <c:bubble3D val="0"/>
            <c:spPr>
              <a:solidFill>
                <a:schemeClr val="accent1">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6-37E7-44BF-8030-3BCAEDA206FD}"/>
              </c:ext>
            </c:extLst>
          </c:dPt>
          <c:dPt>
            <c:idx val="7"/>
            <c:bubble3D val="0"/>
            <c:spPr>
              <a:solidFill>
                <a:schemeClr val="accent2">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07-37E7-44BF-8030-3BCAEDA206FD}"/>
              </c:ext>
            </c:extLst>
          </c:dPt>
          <c:dPt>
            <c:idx val="8"/>
            <c:bubble3D val="0"/>
            <c:spPr>
              <a:solidFill>
                <a:schemeClr val="accent3">
                  <a:lumMod val="60000"/>
                </a:schemeClr>
              </a:solidFill>
              <a:ln>
                <a:noFill/>
              </a:ln>
              <a:effectLst>
                <a:outerShdw blurRad="88900" dir="8640000" sx="108000" sy="108000" algn="ctr" rotWithShape="0">
                  <a:prstClr val="black">
                    <a:alpha val="10000"/>
                  </a:prstClr>
                </a:outerShdw>
              </a:effectLst>
              <a:scene3d>
                <a:camera prst="orthographicFront"/>
                <a:lightRig rig="threePt" dir="t"/>
              </a:scene3d>
              <a:sp3d prstMaterial="dkEdge">
                <a:bevelT w="127000" h="127000"/>
                <a:bevelB w="127000" h="127000"/>
              </a:sp3d>
            </c:spPr>
            <c:extLst>
              <c:ext xmlns:c16="http://schemas.microsoft.com/office/drawing/2014/chart" uri="{C3380CC4-5D6E-409C-BE32-E72D297353CC}">
                <c16:uniqueId val="{00000010-8B30-4D47-BC1E-1E0354D4607A}"/>
              </c:ext>
            </c:extLst>
          </c:dPt>
          <c:dLbls>
            <c:dLbl>
              <c:idx val="0"/>
              <c:layout>
                <c:manualLayout>
                  <c:x val="0.10126581767429166"/>
                  <c:y val="-0.20138310831874118"/>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7609F06-FC90-4077-B3DE-39D9C2A4DE95}" type="CATEGORYNAME">
                      <a:rPr lang="ru-RU" smtClean="0"/>
                      <a:pPr>
                        <a:defRPr>
                          <a:effectLst>
                            <a:outerShdw blurRad="38100" dist="38100" dir="2700000" algn="tl">
                              <a:srgbClr val="000000">
                                <a:alpha val="43137"/>
                              </a:srgbClr>
                            </a:outerShdw>
                          </a:effectLst>
                        </a:defRPr>
                      </a:pPr>
                      <a:t>[ИМЯ КАТЕГОРИИ]</a:t>
                    </a:fld>
                    <a:r>
                      <a:rPr lang="ru-RU" baseline="0" dirty="0"/>
                      <a:t> - </a:t>
                    </a:r>
                    <a:fld id="{E3F4892E-878E-4E28-8683-F4E164C6FE40}" type="VALUE">
                      <a:rPr lang="ru-RU" baseline="0" smtClean="0"/>
                      <a:pPr>
                        <a:defRPr>
                          <a:effectLst>
                            <a:outerShdw blurRad="38100" dist="38100" dir="2700000" algn="tl">
                              <a:srgbClr val="000000">
                                <a:alpha val="43137"/>
                              </a:srgbClr>
                            </a:outerShdw>
                          </a:effectLst>
                        </a:defRPr>
                      </a:pPr>
                      <a:t>[ЗНАЧЕНИЕ]</a:t>
                    </a:fld>
                    <a:r>
                      <a:rPr lang="ru-RU" baseline="0" dirty="0"/>
                      <a:t> тыс. руб. или </a:t>
                    </a:r>
                    <a:r>
                      <a:rPr lang="ru-RU" baseline="0" dirty="0" smtClean="0"/>
                      <a:t>16,46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37E7-44BF-8030-3BCAEDA206FD}"/>
                </c:ext>
              </c:extLst>
            </c:dLbl>
            <c:dLbl>
              <c:idx val="1"/>
              <c:layout>
                <c:manualLayout>
                  <c:x val="5.0482014391393652E-2"/>
                  <c:y val="-7.856154225621221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C13083B-B44C-42FD-A2AD-B793C2BE0AB0}"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9BB692DA-2713-4E50-9149-69B0B44670DC}"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0,63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09520743091053"/>
                      <c:h val="0.18737481078404192"/>
                    </c:manualLayout>
                  </c15:layout>
                  <c15:dlblFieldTable/>
                  <c15:showDataLabelsRange val="0"/>
                </c:ext>
                <c:ext xmlns:c16="http://schemas.microsoft.com/office/drawing/2014/chart" uri="{C3380CC4-5D6E-409C-BE32-E72D297353CC}">
                  <c16:uniqueId val="{00000001-37E7-44BF-8030-3BCAEDA206FD}"/>
                </c:ext>
              </c:extLst>
            </c:dLbl>
            <c:dLbl>
              <c:idx val="2"/>
              <c:layout>
                <c:manualLayout>
                  <c:x val="6.4733212563945847E-2"/>
                  <c:y val="6.307053392400136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DECD7CB0-605A-470E-9E82-666080C7F5F2}"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CF0620AB-530A-4B4E-90AA-6CEC8673F811}"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11,02</a:t>
                    </a:r>
                  </a:p>
                  <a:p>
                    <a:pPr>
                      <a:defRPr>
                        <a:solidFill>
                          <a:schemeClr val="accent1"/>
                        </a:solidFill>
                        <a:effectLst>
                          <a:outerShdw blurRad="38100" dist="38100" dir="2700000" algn="tl">
                            <a:srgbClr val="000000">
                              <a:alpha val="43137"/>
                            </a:srgbClr>
                          </a:outerShdw>
                        </a:effectLst>
                      </a:defRPr>
                    </a:pPr>
                    <a:r>
                      <a:rPr lang="ru-RU" baseline="0" dirty="0" smtClean="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1094054375292959"/>
                      <c:h val="0.11581750442121044"/>
                    </c:manualLayout>
                  </c15:layout>
                  <c15:dlblFieldTable/>
                  <c15:showDataLabelsRange val="0"/>
                </c:ext>
                <c:ext xmlns:c16="http://schemas.microsoft.com/office/drawing/2014/chart" uri="{C3380CC4-5D6E-409C-BE32-E72D297353CC}">
                  <c16:uniqueId val="{00000002-37E7-44BF-8030-3BCAEDA206FD}"/>
                </c:ext>
              </c:extLst>
            </c:dLbl>
            <c:dLbl>
              <c:idx val="3"/>
              <c:layout>
                <c:manualLayout>
                  <c:x val="-5.7616445092387777E-3"/>
                  <c:y val="0.14273857677537141"/>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911B1CCF-2105-4B32-85B1-2F9E08F552C2}"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5FB326B9-F436-490F-9360-713F4F1EA910}"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21,04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174694385757662"/>
                      <c:h val="0.14114521591834409"/>
                    </c:manualLayout>
                  </c15:layout>
                  <c15:dlblFieldTable/>
                  <c15:showDataLabelsRange val="0"/>
                </c:ext>
                <c:ext xmlns:c16="http://schemas.microsoft.com/office/drawing/2014/chart" uri="{C3380CC4-5D6E-409C-BE32-E72D297353CC}">
                  <c16:uniqueId val="{00000003-37E7-44BF-8030-3BCAEDA206FD}"/>
                </c:ext>
              </c:extLst>
            </c:dLbl>
            <c:dLbl>
              <c:idx val="4"/>
              <c:layout>
                <c:manualLayout>
                  <c:x val="-6.2810443873927743E-2"/>
                  <c:y val="-2.2130011903158369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1D3435D8-456E-4D0D-B8EF-B20604DDB4D6}"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dirty="0"/>
                      <a:t> -</a:t>
                    </a:r>
                    <a:r>
                      <a:rPr lang="ru-RU" baseline="0" dirty="0"/>
                      <a:t> </a:t>
                    </a:r>
                    <a:fld id="{169D1E38-51F3-44C5-824A-0E2ECDB9FB01}"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40,48 </a:t>
                    </a:r>
                    <a:r>
                      <a:rPr lang="ru-RU"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486624595209249"/>
                      <c:h val="0.10917850085026294"/>
                    </c:manualLayout>
                  </c15:layout>
                  <c15:dlblFieldTable/>
                  <c15:showDataLabelsRange val="0"/>
                </c:ext>
                <c:ext xmlns:c16="http://schemas.microsoft.com/office/drawing/2014/chart" uri="{C3380CC4-5D6E-409C-BE32-E72D297353CC}">
                  <c16:uniqueId val="{00000004-37E7-44BF-8030-3BCAEDA206FD}"/>
                </c:ext>
              </c:extLst>
            </c:dLbl>
            <c:dLbl>
              <c:idx val="5"/>
              <c:layout>
                <c:manualLayout>
                  <c:x val="-9.4856588707564346E-2"/>
                  <c:y val="7.1922451559233547E-2"/>
                </c:manualLayout>
              </c:layout>
              <c:tx>
                <c:rich>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53DCC51D-3DAC-4E9D-82FB-67C02DDC391A}" type="CATEGORYNAME">
                      <a:rPr lang="ru-RU" sz="1200" smtClean="0"/>
                      <a:pPr>
                        <a:defRPr sz="1200">
                          <a:solidFill>
                            <a:schemeClr val="accent1"/>
                          </a:solidFill>
                          <a:effectLst>
                            <a:outerShdw blurRad="38100" dist="38100" dir="2700000" algn="tl">
                              <a:srgbClr val="000000">
                                <a:alpha val="43137"/>
                              </a:srgbClr>
                            </a:outerShdw>
                          </a:effectLst>
                        </a:defRPr>
                      </a:pPr>
                      <a:t>[ИМЯ КАТЕГОРИИ]</a:t>
                    </a:fld>
                    <a:r>
                      <a:rPr lang="ru-RU" sz="1200" dirty="0"/>
                      <a:t> -</a:t>
                    </a:r>
                    <a:r>
                      <a:rPr lang="ru-RU" sz="1200" baseline="0" dirty="0"/>
                      <a:t> </a:t>
                    </a:r>
                    <a:fld id="{B7DE6C07-0AB1-46A3-8363-7EEB0D0A7F18}" type="VALUE">
                      <a:rPr lang="ru-RU" sz="1200" baseline="0" smtClean="0"/>
                      <a:pPr>
                        <a:defRPr sz="1200">
                          <a:solidFill>
                            <a:schemeClr val="accent1"/>
                          </a:solidFill>
                          <a:effectLst>
                            <a:outerShdw blurRad="38100" dist="38100" dir="2700000" algn="tl">
                              <a:srgbClr val="000000">
                                <a:alpha val="43137"/>
                              </a:srgbClr>
                            </a:outerShdw>
                          </a:effectLst>
                        </a:defRPr>
                      </a:pPr>
                      <a:t>[ЗНАЧЕНИЕ]</a:t>
                    </a:fld>
                    <a:r>
                      <a:rPr lang="ru-RU" sz="1200" baseline="0" dirty="0"/>
                      <a:t> тыс. руб. или </a:t>
                    </a:r>
                    <a:r>
                      <a:rPr lang="ru-RU" sz="1200" baseline="0" dirty="0" smtClean="0"/>
                      <a:t>7,21 </a:t>
                    </a:r>
                    <a:r>
                      <a:rPr lang="ru-RU" sz="1200" baseline="0" dirty="0"/>
                      <a:t>%</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3973725996680523"/>
                      <c:h val="0.14237351870500048"/>
                    </c:manualLayout>
                  </c15:layout>
                  <c15:dlblFieldTable/>
                  <c15:showDataLabelsRange val="0"/>
                </c:ext>
                <c:ext xmlns:c16="http://schemas.microsoft.com/office/drawing/2014/chart" uri="{C3380CC4-5D6E-409C-BE32-E72D297353CC}">
                  <c16:uniqueId val="{00000005-37E7-44BF-8030-3BCAEDA206FD}"/>
                </c:ext>
              </c:extLst>
            </c:dLbl>
            <c:dLbl>
              <c:idx val="6"/>
              <c:layout>
                <c:manualLayout>
                  <c:x val="-0.11408427560774631"/>
                  <c:y val="-4.204702261600094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8C7FB863-DE37-4223-BEC3-3CB3FD005CDD}" type="CATEGORYNAME">
                      <a:rPr lang="ru-RU" smtClean="0"/>
                      <a:pPr>
                        <a:defRPr>
                          <a:solidFill>
                            <a:schemeClr val="accent1"/>
                          </a:solidFill>
                          <a:effectLst>
                            <a:outerShdw blurRad="38100" dist="38100" dir="2700000" algn="tl">
                              <a:srgbClr val="000000">
                                <a:alpha val="43137"/>
                              </a:srgbClr>
                            </a:outerShdw>
                          </a:effectLst>
                        </a:defRPr>
                      </a:pPr>
                      <a:t>[ИМЯ КАТЕГОРИИ]</a:t>
                    </a:fld>
                    <a:r>
                      <a:rPr lang="ru-RU" baseline="0" dirty="0"/>
                      <a:t> - </a:t>
                    </a:r>
                    <a:fld id="{7CCD1799-5947-4163-8110-3823D4A6106B}" type="VALUE">
                      <a:rPr lang="ru-RU" baseline="0" smtClean="0"/>
                      <a:pPr>
                        <a:defRPr>
                          <a:solidFill>
                            <a:schemeClr val="accent1"/>
                          </a:solidFill>
                          <a:effectLst>
                            <a:outerShdw blurRad="38100" dist="38100" dir="2700000" algn="tl">
                              <a:srgbClr val="000000">
                                <a:alpha val="43137"/>
                              </a:srgbClr>
                            </a:outerShdw>
                          </a:effectLst>
                        </a:defRPr>
                      </a:pPr>
                      <a:t>[ЗНАЧЕНИЕ]</a:t>
                    </a:fld>
                    <a:r>
                      <a:rPr lang="ru-RU" baseline="0" dirty="0"/>
                      <a:t> тыс. руб. или </a:t>
                    </a:r>
                    <a:r>
                      <a:rPr lang="ru-RU" baseline="0" dirty="0" smtClean="0"/>
                      <a:t>2,54 </a:t>
                    </a:r>
                    <a:r>
                      <a:rPr lang="ru-RU" baseline="0" dirty="0" smtClean="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5823419383204066"/>
                      <c:h val="0.10917850085026294"/>
                    </c:manualLayout>
                  </c15:layout>
                  <c15:dlblFieldTable/>
                  <c15:showDataLabelsRange val="0"/>
                </c:ext>
                <c:ext xmlns:c16="http://schemas.microsoft.com/office/drawing/2014/chart" uri="{C3380CC4-5D6E-409C-BE32-E72D297353CC}">
                  <c16:uniqueId val="{00000006-37E7-44BF-8030-3BCAEDA206FD}"/>
                </c:ext>
              </c:extLst>
            </c:dLbl>
            <c:dLbl>
              <c:idx val="7"/>
              <c:layout>
                <c:manualLayout>
                  <c:x val="-0.18650856293176504"/>
                  <c:y val="-0.20691561129453076"/>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A4017AD9-CFD5-4F3B-AD05-729FDD9C4BEE}" type="CATEGORYNAME">
                      <a:rPr lang="ru-RU" smtClean="0">
                        <a:effectLst>
                          <a:outerShdw blurRad="38100" dist="38100" dir="2700000" algn="tl">
                            <a:srgbClr val="000000">
                              <a:alpha val="43137"/>
                            </a:srgbClr>
                          </a:outerShdw>
                        </a:effectLst>
                      </a:rPr>
                      <a:pPr>
                        <a:defRPr>
                          <a:solidFill>
                            <a:schemeClr val="accent1"/>
                          </a:solidFill>
                          <a:effectLst>
                            <a:outerShdw blurRad="38100" dist="38100" dir="2700000" algn="tl">
                              <a:srgbClr val="000000">
                                <a:alpha val="43137"/>
                              </a:srgbClr>
                            </a:outerShdw>
                          </a:effectLst>
                        </a:defRPr>
                      </a:pPr>
                      <a:t>[ИМЯ КАТЕГОРИИ]</a:t>
                    </a:fld>
                    <a:r>
                      <a:rPr lang="ru-RU" baseline="0" dirty="0">
                        <a:effectLst>
                          <a:outerShdw blurRad="38100" dist="38100" dir="2700000" algn="tl">
                            <a:srgbClr val="000000">
                              <a:alpha val="43137"/>
                            </a:srgbClr>
                          </a:outerShdw>
                        </a:effectLst>
                      </a:rPr>
                      <a:t> - </a:t>
                    </a:r>
                    <a:fld id="{68C6356C-135B-483A-B8C4-06334B838D0C}" type="VALUE">
                      <a:rPr lang="ru-RU" baseline="0" smtClean="0">
                        <a:effectLst>
                          <a:outerShdw blurRad="38100" dist="38100" dir="2700000" algn="tl">
                            <a:srgbClr val="000000">
                              <a:alpha val="43137"/>
                            </a:srgbClr>
                          </a:outerShdw>
                        </a:effectLst>
                      </a:rPr>
                      <a:pPr>
                        <a:defRPr>
                          <a:solidFill>
                            <a:schemeClr val="accent1"/>
                          </a:solidFill>
                          <a:effectLst>
                            <a:outerShdw blurRad="38100" dist="38100" dir="2700000" algn="tl">
                              <a:srgbClr val="000000">
                                <a:alpha val="43137"/>
                              </a:srgbClr>
                            </a:outerShdw>
                          </a:effectLst>
                        </a:defRPr>
                      </a:pPr>
                      <a:t>[ЗНАЧЕНИЕ]</a:t>
                    </a:fld>
                    <a:r>
                      <a:rPr lang="ru-RU" baseline="0" dirty="0">
                        <a:effectLst>
                          <a:outerShdw blurRad="38100" dist="38100" dir="2700000" algn="tl">
                            <a:srgbClr val="000000">
                              <a:alpha val="43137"/>
                            </a:srgbClr>
                          </a:outerShdw>
                        </a:effectLst>
                      </a:rPr>
                      <a:t> тыс. руб. или </a:t>
                    </a:r>
                    <a:r>
                      <a:rPr lang="ru-RU" baseline="0" dirty="0" smtClean="0">
                        <a:effectLst>
                          <a:outerShdw blurRad="38100" dist="38100" dir="2700000" algn="tl">
                            <a:srgbClr val="000000">
                              <a:alpha val="43137"/>
                            </a:srgbClr>
                          </a:outerShdw>
                        </a:effectLst>
                      </a:rPr>
                      <a:t>0,63 </a:t>
                    </a:r>
                    <a:r>
                      <a:rPr lang="ru-RU" baseline="0" dirty="0">
                        <a:effectLst>
                          <a:outerShdw blurRad="38100" dist="38100" dir="2700000" algn="tl">
                            <a:srgbClr val="000000">
                              <a:alpha val="43137"/>
                            </a:srgbClr>
                          </a:outerShdw>
                        </a:effectLst>
                      </a:rPr>
                      <a:t>% </a:t>
                    </a:r>
                  </a:p>
                </c:rich>
              </c:tx>
              <c:spPr>
                <a:noFill/>
                <a:ln>
                  <a:noFill/>
                </a:ln>
                <a:effectLst>
                  <a:softEdge rad="977900"/>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69194076297884"/>
                      <c:h val="9.3687492518052085E-2"/>
                    </c:manualLayout>
                  </c15:layout>
                  <c15:dlblFieldTable/>
                  <c15:showDataLabelsRange val="0"/>
                </c:ext>
                <c:ext xmlns:c16="http://schemas.microsoft.com/office/drawing/2014/chart" uri="{C3380CC4-5D6E-409C-BE32-E72D297353CC}">
                  <c16:uniqueId val="{00000007-37E7-44BF-8030-3BCAEDA206FD}"/>
                </c:ext>
              </c:extLst>
            </c:dLbl>
            <c:dLbl>
              <c:idx val="8"/>
              <c:layout>
                <c:manualLayout>
                  <c:x val="5.3837523320509492E-2"/>
                  <c:y val="-0.18146609760589863"/>
                </c:manualLayout>
              </c:layout>
              <c:tx>
                <c:rich>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fld id="{4492A278-6062-4510-9685-9C7041B06E22}" type="CATEGORYNAME">
                      <a:rPr lang="ru-RU" sz="1300" smtClean="0"/>
                      <a:pPr>
                        <a:defRPr sz="1300">
                          <a:solidFill>
                            <a:schemeClr val="accent1"/>
                          </a:solidFill>
                          <a:effectLst>
                            <a:outerShdw blurRad="38100" dist="38100" dir="2700000" algn="tl">
                              <a:srgbClr val="000000">
                                <a:alpha val="43137"/>
                              </a:srgbClr>
                            </a:outerShdw>
                          </a:effectLst>
                        </a:defRPr>
                      </a:pPr>
                      <a:t>[ИМЯ КАТЕГОРИИ]</a:t>
                    </a:fld>
                    <a:r>
                      <a:rPr lang="ru-RU" sz="1300" baseline="0" dirty="0"/>
                      <a:t> - </a:t>
                    </a:r>
                    <a:fld id="{53B3D2F3-4D93-4B27-B2E5-6D5D542E1C4B}" type="VALUE">
                      <a:rPr lang="ru-RU" sz="1300" baseline="0" smtClean="0"/>
                      <a:pPr>
                        <a:defRPr sz="1300">
                          <a:solidFill>
                            <a:schemeClr val="accent1"/>
                          </a:solidFill>
                          <a:effectLst>
                            <a:outerShdw blurRad="38100" dist="38100" dir="2700000" algn="tl">
                              <a:srgbClr val="000000">
                                <a:alpha val="43137"/>
                              </a:srgbClr>
                            </a:outerShdw>
                          </a:effectLst>
                        </a:defRPr>
                      </a:pPr>
                      <a:t>[ЗНАЧЕНИЕ]</a:t>
                    </a:fld>
                    <a:r>
                      <a:rPr lang="ru-RU" sz="1300" baseline="0" dirty="0"/>
                      <a:t> тыс. руб. или </a:t>
                    </a:r>
                    <a:r>
                      <a:rPr lang="ru-RU" sz="1300" baseline="0" dirty="0" smtClean="0"/>
                      <a:t>0,00 </a:t>
                    </a:r>
                    <a:r>
                      <a:rPr lang="ru-RU" sz="1300" baseline="0" dirty="0"/>
                      <a:t>%</a:t>
                    </a:r>
                  </a:p>
                </c:rich>
              </c:tx>
              <c:spPr>
                <a:noFill/>
                <a:ln>
                  <a:noFill/>
                </a:ln>
                <a:effectLst>
                  <a:softEdge rad="977900"/>
                </a:effectLst>
              </c:spPr>
              <c:txPr>
                <a:bodyPr rot="0" spcFirstLastPara="1" vertOverflow="ellipsis" vert="horz" wrap="square" lIns="38100" tIns="19050" rIns="38100" bIns="19050" anchor="ctr" anchorCtr="1">
                  <a:spAutoFit/>
                </a:bodyPr>
                <a:lstStyle/>
                <a:p>
                  <a:pPr>
                    <a:defRPr sz="130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9626976818172093"/>
                      <c:h val="0.10917850085026294"/>
                    </c:manualLayout>
                  </c15:layout>
                  <c15:dlblFieldTable/>
                  <c15:showDataLabelsRange val="0"/>
                </c:ext>
                <c:ext xmlns:c16="http://schemas.microsoft.com/office/drawing/2014/chart" uri="{C3380CC4-5D6E-409C-BE32-E72D297353CC}">
                  <c16:uniqueId val="{00000010-8B30-4D47-BC1E-1E0354D4607A}"/>
                </c:ext>
              </c:extLst>
            </c:dLbl>
            <c:spPr>
              <a:effectLst>
                <a:softEdge rad="977900"/>
              </a:effectLst>
              <a:scene3d>
                <a:camera prst="orthographicFront"/>
                <a:lightRig rig="threePt" dir="t"/>
              </a:scene3d>
              <a:sp3d>
                <a:bevelT prst="angle"/>
              </a:sp3d>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effectLst>
                      <a:outerShdw blurRad="38100" dist="38100" dir="2700000" algn="tl">
                        <a:srgbClr val="000000">
                          <a:alpha val="43137"/>
                        </a:srgbClr>
                      </a:outerShd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Лист1!$A$2:$A$11</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Обслуживание гос. (мун.) долга</c:v>
                </c:pt>
              </c:strCache>
            </c:strRef>
          </c:cat>
          <c:val>
            <c:numRef>
              <c:f>Лист1!$B$2:$B$11</c:f>
              <c:numCache>
                <c:formatCode>#,##0.0</c:formatCode>
                <c:ptCount val="9"/>
                <c:pt idx="0">
                  <c:v>427442.5</c:v>
                </c:pt>
                <c:pt idx="1">
                  <c:v>16286.5</c:v>
                </c:pt>
                <c:pt idx="2">
                  <c:v>286256.2</c:v>
                </c:pt>
                <c:pt idx="3">
                  <c:v>546473.19999999995</c:v>
                </c:pt>
                <c:pt idx="4">
                  <c:v>1051237.3999999999</c:v>
                </c:pt>
                <c:pt idx="5">
                  <c:v>187155.20000000001</c:v>
                </c:pt>
                <c:pt idx="6">
                  <c:v>65876.2</c:v>
                </c:pt>
                <c:pt idx="7">
                  <c:v>16289.7</c:v>
                </c:pt>
                <c:pt idx="8">
                  <c:v>24.5</c:v>
                </c:pt>
              </c:numCache>
            </c:numRef>
          </c:val>
          <c:extLst>
            <c:ext xmlns:c16="http://schemas.microsoft.com/office/drawing/2014/chart" uri="{C3380CC4-5D6E-409C-BE32-E72D297353CC}">
              <c16:uniqueId val="{00000008-37E7-44BF-8030-3BCAEDA206FD}"/>
            </c:ext>
          </c:extLst>
        </c:ser>
        <c:ser>
          <c:idx val="1"/>
          <c:order val="1"/>
          <c:tx>
            <c:strRef>
              <c:f>Лист1!$C$1</c:f>
              <c:strCache>
                <c:ptCount val="1"/>
                <c:pt idx="0">
                  <c:v>%</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37E7-44BF-8030-3BCAEDA206F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A-37E7-44BF-8030-3BCAEDA206F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37E7-44BF-8030-3BCAEDA206F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C-37E7-44BF-8030-3BCAEDA206F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37E7-44BF-8030-3BCAEDA206FD}"/>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E-37E7-44BF-8030-3BCAEDA206FD}"/>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37E7-44BF-8030-3BCAEDA206FD}"/>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37E7-44BF-8030-3BCAEDA206FD}"/>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EA13-4918-A292-E17421D1D5C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9-37E7-44BF-8030-3BCAEDA206F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A-37E7-44BF-8030-3BCAEDA206F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B-37E7-44BF-8030-3BCAEDA206FD}"/>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C-37E7-44BF-8030-3BCAEDA206FD}"/>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D-37E7-44BF-8030-3BCAEDA206FD}"/>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E-37E7-44BF-8030-3BCAEDA206FD}"/>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0F-37E7-44BF-8030-3BCAEDA206FD}"/>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10-37E7-44BF-8030-3BCAEDA206FD}"/>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ru-RU"/>
                </a:p>
              </c:txPr>
              <c:dLblPos val="outEnd"/>
              <c:showLegendKey val="0"/>
              <c:showVal val="0"/>
              <c:showCatName val="1"/>
              <c:showSerName val="0"/>
              <c:showPercent val="0"/>
              <c:showBubbleSize val="0"/>
              <c:extLst>
                <c:ext xmlns:c16="http://schemas.microsoft.com/office/drawing/2014/chart" uri="{C3380CC4-5D6E-409C-BE32-E72D297353CC}">
                  <c16:uniqueId val="{00000010-EA13-4918-A292-E17421D1D5C7}"/>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Лист1!$A$2:$A$11</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Жилищно-коммунальное хозяйство</c:v>
                </c:pt>
                <c:pt idx="4">
                  <c:v>Образование</c:v>
                </c:pt>
                <c:pt idx="5">
                  <c:v>Культура, кинематография</c:v>
                </c:pt>
                <c:pt idx="6">
                  <c:v>Социальная политика</c:v>
                </c:pt>
                <c:pt idx="7">
                  <c:v>Физическая культура и спорт</c:v>
                </c:pt>
                <c:pt idx="8">
                  <c:v>Обслуживание гос. (мун.) долга</c:v>
                </c:pt>
              </c:strCache>
            </c:strRef>
          </c:cat>
          <c:val>
            <c:numRef>
              <c:f>Лист1!$C$2:$C$11</c:f>
              <c:numCache>
                <c:formatCode>0.00</c:formatCode>
                <c:ptCount val="9"/>
                <c:pt idx="0">
                  <c:v>16.458825030667587</c:v>
                </c:pt>
                <c:pt idx="1">
                  <c:v>0.62711745758076853</c:v>
                </c:pt>
                <c:pt idx="2">
                  <c:v>11.022396485477666</c:v>
                </c:pt>
                <c:pt idx="3">
                  <c:v>21.042144341634287</c:v>
                </c:pt>
                <c:pt idx="4">
                  <c:v>40.478268848544339</c:v>
                </c:pt>
                <c:pt idx="5">
                  <c:v>7.2064773399453692</c:v>
                </c:pt>
                <c:pt idx="6">
                  <c:v>2.5365864402469667</c:v>
                </c:pt>
                <c:pt idx="7">
                  <c:v>0.62724067471546663</c:v>
                </c:pt>
                <c:pt idx="8">
                  <c:v>9.4338118753131911E-4</c:v>
                </c:pt>
              </c:numCache>
            </c:numRef>
          </c:val>
          <c:extLst>
            <c:ext xmlns:c16="http://schemas.microsoft.com/office/drawing/2014/chart" uri="{C3380CC4-5D6E-409C-BE32-E72D297353CC}">
              <c16:uniqueId val="{00000011-37E7-44BF-8030-3BCAEDA206F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0"/>
      <c:depthPercent val="100"/>
      <c:rAngAx val="0"/>
    </c:view3D>
    <c:floor>
      <c:thickness val="0"/>
    </c:floor>
    <c:sideWall>
      <c:thickness val="0"/>
    </c:sideWall>
    <c:backWall>
      <c:thickness val="0"/>
    </c:backWall>
    <c:plotArea>
      <c:layout>
        <c:manualLayout>
          <c:layoutTarget val="inner"/>
          <c:xMode val="edge"/>
          <c:yMode val="edge"/>
          <c:x val="0.11554495242198075"/>
          <c:y val="9.2027631974783711E-2"/>
          <c:w val="0.88387928350198774"/>
          <c:h val="0.74640193617985606"/>
        </c:manualLayout>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c:v>
                </c:pt>
              </c:strCache>
            </c:strRef>
          </c:tx>
          <c:invertIfNegative val="0"/>
          <c:dLbls>
            <c:dLbl>
              <c:idx val="1"/>
              <c:layout>
                <c:manualLayout>
                  <c:x val="5.707151453981092E-3"/>
                  <c:y val="1.86915887850467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072-4E2C-A2B5-C9BBAD942114}"/>
                </c:ext>
              </c:extLst>
            </c:dLbl>
            <c:dLbl>
              <c:idx val="2"/>
              <c:layout>
                <c:manualLayout>
                  <c:x val="2.2828605815924368E-2"/>
                  <c:y val="-2.136181575433921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03-4388-A601-B3F6745A1FC1}"/>
                </c:ext>
              </c:extLst>
            </c:dLbl>
            <c:dLbl>
              <c:idx val="3"/>
              <c:layout>
                <c:manualLayout>
                  <c:x val="2.9962545133400628E-2"/>
                  <c:y val="4.272363150867823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CD2-467F-8E3E-8E1C179352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c:formatCode>
                <c:ptCount val="4"/>
                <c:pt idx="0">
                  <c:v>2152140.6</c:v>
                </c:pt>
                <c:pt idx="1">
                  <c:v>2220216.6</c:v>
                </c:pt>
                <c:pt idx="2">
                  <c:v>2025512.7</c:v>
                </c:pt>
                <c:pt idx="3">
                  <c:v>2597041.4</c:v>
                </c:pt>
              </c:numCache>
            </c:numRef>
          </c:val>
          <c:extLst>
            <c:ext xmlns:c16="http://schemas.microsoft.com/office/drawing/2014/chart" uri="{C3380CC4-5D6E-409C-BE32-E72D297353CC}">
              <c16:uniqueId val="{00000000-C324-4C35-A479-C72A6A8D77C9}"/>
            </c:ext>
          </c:extLst>
        </c:ser>
        <c:dLbls>
          <c:showLegendKey val="0"/>
          <c:showVal val="0"/>
          <c:showCatName val="0"/>
          <c:showSerName val="0"/>
          <c:showPercent val="0"/>
          <c:showBubbleSize val="0"/>
        </c:dLbls>
        <c:gapWidth val="135"/>
        <c:gapDepth val="48"/>
        <c:shape val="cylinder"/>
        <c:axId val="1861120"/>
        <c:axId val="1862656"/>
        <c:axId val="0"/>
      </c:bar3DChart>
      <c:catAx>
        <c:axId val="1861120"/>
        <c:scaling>
          <c:orientation val="minMax"/>
        </c:scaling>
        <c:delete val="0"/>
        <c:axPos val="b"/>
        <c:numFmt formatCode="General" sourceLinked="1"/>
        <c:majorTickMark val="out"/>
        <c:minorTickMark val="none"/>
        <c:tickLblPos val="nextTo"/>
        <c:crossAx val="1862656"/>
        <c:crosses val="autoZero"/>
        <c:auto val="1"/>
        <c:lblAlgn val="ctr"/>
        <c:lblOffset val="100"/>
        <c:noMultiLvlLbl val="0"/>
      </c:catAx>
      <c:valAx>
        <c:axId val="1862656"/>
        <c:scaling>
          <c:orientation val="minMax"/>
        </c:scaling>
        <c:delete val="0"/>
        <c:axPos val="l"/>
        <c:majorGridlines/>
        <c:numFmt formatCode="#,##0.0" sourceLinked="1"/>
        <c:majorTickMark val="out"/>
        <c:minorTickMark val="none"/>
        <c:tickLblPos val="nextTo"/>
        <c:crossAx val="1861120"/>
        <c:crosses val="autoZero"/>
        <c:crossBetween val="between"/>
      </c:valAx>
      <c:spPr>
        <a:noFill/>
        <a:ln w="25394">
          <a:noFill/>
        </a:ln>
      </c:spPr>
    </c:plotArea>
    <c:plotVisOnly val="1"/>
    <c:dispBlanksAs val="zero"/>
    <c:showDLblsOverMax val="0"/>
  </c:chart>
  <c:txPr>
    <a:bodyPr/>
    <a:lstStyle/>
    <a:p>
      <a:pPr>
        <a:defRPr sz="1799"/>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ru-RU" dirty="0" smtClean="0"/>
            </a:pPr>
            <a:r>
              <a:rPr lang="ru-RU" sz="1600" dirty="0">
                <a:latin typeface="Times New Roman" panose="02020603050405020304" pitchFamily="18" charset="0"/>
                <a:cs typeface="Times New Roman" panose="02020603050405020304" pitchFamily="18" charset="0"/>
              </a:rPr>
              <a:t>Всего запланировано выделить на </a:t>
            </a:r>
          </a:p>
          <a:p>
            <a:pPr>
              <a:defRPr lang="ru-RU" dirty="0" smtClean="0"/>
            </a:pPr>
            <a:r>
              <a:rPr lang="ru-RU" sz="1600" dirty="0">
                <a:latin typeface="Times New Roman" panose="02020603050405020304" pitchFamily="18" charset="0"/>
                <a:cs typeface="Times New Roman" panose="02020603050405020304" pitchFamily="18" charset="0"/>
              </a:rPr>
              <a:t>муниципальные программы  1 </a:t>
            </a:r>
            <a:r>
              <a:rPr lang="ru-RU" sz="1600" dirty="0" smtClean="0">
                <a:latin typeface="Times New Roman" panose="02020603050405020304" pitchFamily="18" charset="0"/>
                <a:cs typeface="Times New Roman" panose="02020603050405020304" pitchFamily="18" charset="0"/>
              </a:rPr>
              <a:t>859 516,1 тыс</a:t>
            </a:r>
            <a:r>
              <a:rPr lang="ru-RU" sz="1600" dirty="0">
                <a:latin typeface="Times New Roman" panose="02020603050405020304" pitchFamily="18" charset="0"/>
                <a:cs typeface="Times New Roman" panose="02020603050405020304" pitchFamily="18" charset="0"/>
              </a:rPr>
              <a:t>. рублей</a:t>
            </a:r>
          </a:p>
        </c:rich>
      </c:tx>
      <c:layout>
        <c:manualLayout>
          <c:xMode val="edge"/>
          <c:yMode val="edge"/>
          <c:x val="0.39534670558890977"/>
          <c:y val="4.3792084149765478E-3"/>
        </c:manualLayout>
      </c:layout>
      <c:overlay val="0"/>
      <c:spPr>
        <a:noFill/>
      </c:spPr>
    </c:title>
    <c:autoTitleDeleted val="0"/>
    <c:view3D>
      <c:rotX val="30"/>
      <c:rotY val="0"/>
      <c:rAngAx val="0"/>
    </c:view3D>
    <c:floor>
      <c:thickness val="0"/>
    </c:floor>
    <c:sideWall>
      <c:thickness val="0"/>
    </c:sideWall>
    <c:backWall>
      <c:thickness val="0"/>
    </c:backWall>
    <c:plotArea>
      <c:layout>
        <c:manualLayout>
          <c:layoutTarget val="inner"/>
          <c:xMode val="edge"/>
          <c:yMode val="edge"/>
          <c:x val="7.1350972081565253E-2"/>
          <c:y val="0.34429694725624288"/>
          <c:w val="0.46513051568087943"/>
          <c:h val="0.54506238227871784"/>
        </c:manualLayout>
      </c:layout>
      <c:pie3DChart>
        <c:varyColors val="1"/>
        <c:ser>
          <c:idx val="0"/>
          <c:order val="0"/>
          <c:tx>
            <c:strRef>
              <c:f>Лист1!$B$1</c:f>
              <c:strCache>
                <c:ptCount val="1"/>
                <c:pt idx="0">
                  <c:v>Расходы бюджета муниципального образования Чукотский муниципальный район </c:v>
                </c:pt>
              </c:strCache>
            </c:strRef>
          </c:tx>
          <c:spPr>
            <a:effectLst>
              <a:outerShdw blurRad="76200" dist="12700" dir="7920000" sx="75000" sy="75000" algn="ctr" rotWithShape="0">
                <a:srgbClr val="000000">
                  <a:alpha val="50000"/>
                </a:srgbClr>
              </a:outerShdw>
            </a:effectLst>
            <a:scene3d>
              <a:camera prst="orthographicFront"/>
              <a:lightRig rig="threePt" dir="t"/>
            </a:scene3d>
            <a:sp3d prstMaterial="metal">
              <a:bevelB w="114300" prst="artDeco"/>
            </a:sp3d>
          </c:spPr>
          <c:dPt>
            <c:idx val="0"/>
            <c:bubble3D val="0"/>
            <c:extLst>
              <c:ext xmlns:c16="http://schemas.microsoft.com/office/drawing/2014/chart" uri="{C3380CC4-5D6E-409C-BE32-E72D297353CC}">
                <c16:uniqueId val="{00000000-4C3E-48DA-8E7A-497B21C6ED62}"/>
              </c:ext>
            </c:extLst>
          </c:dPt>
          <c:dPt>
            <c:idx val="1"/>
            <c:bubble3D val="0"/>
            <c:extLst>
              <c:ext xmlns:c16="http://schemas.microsoft.com/office/drawing/2014/chart" uri="{C3380CC4-5D6E-409C-BE32-E72D297353CC}">
                <c16:uniqueId val="{00000001-4C3E-48DA-8E7A-497B21C6ED62}"/>
              </c:ext>
            </c:extLst>
          </c:dPt>
          <c:dPt>
            <c:idx val="2"/>
            <c:bubble3D val="0"/>
            <c:extLst>
              <c:ext xmlns:c16="http://schemas.microsoft.com/office/drawing/2014/chart" uri="{C3380CC4-5D6E-409C-BE32-E72D297353CC}">
                <c16:uniqueId val="{00000002-4C3E-48DA-8E7A-497B21C6ED62}"/>
              </c:ext>
            </c:extLst>
          </c:dPt>
          <c:dPt>
            <c:idx val="3"/>
            <c:bubble3D val="0"/>
            <c:extLst>
              <c:ext xmlns:c16="http://schemas.microsoft.com/office/drawing/2014/chart" uri="{C3380CC4-5D6E-409C-BE32-E72D297353CC}">
                <c16:uniqueId val="{00000003-4C3E-48DA-8E7A-497B21C6ED62}"/>
              </c:ext>
            </c:extLst>
          </c:dPt>
          <c:dPt>
            <c:idx val="4"/>
            <c:bubble3D val="0"/>
            <c:extLst>
              <c:ext xmlns:c16="http://schemas.microsoft.com/office/drawing/2014/chart" uri="{C3380CC4-5D6E-409C-BE32-E72D297353CC}">
                <c16:uniqueId val="{00000004-4C3E-48DA-8E7A-497B21C6ED62}"/>
              </c:ext>
            </c:extLst>
          </c:dPt>
          <c:dPt>
            <c:idx val="5"/>
            <c:bubble3D val="0"/>
            <c:extLst>
              <c:ext xmlns:c16="http://schemas.microsoft.com/office/drawing/2014/chart" uri="{C3380CC4-5D6E-409C-BE32-E72D297353CC}">
                <c16:uniqueId val="{00000005-4C3E-48DA-8E7A-497B21C6ED62}"/>
              </c:ext>
            </c:extLst>
          </c:dPt>
          <c:dPt>
            <c:idx val="6"/>
            <c:bubble3D val="0"/>
            <c:extLst>
              <c:ext xmlns:c16="http://schemas.microsoft.com/office/drawing/2014/chart" uri="{C3380CC4-5D6E-409C-BE32-E72D297353CC}">
                <c16:uniqueId val="{00000006-4C3E-48DA-8E7A-497B21C6ED62}"/>
              </c:ext>
            </c:extLst>
          </c:dPt>
          <c:dPt>
            <c:idx val="7"/>
            <c:bubble3D val="0"/>
            <c:extLst>
              <c:ext xmlns:c16="http://schemas.microsoft.com/office/drawing/2014/chart" uri="{C3380CC4-5D6E-409C-BE32-E72D297353CC}">
                <c16:uniqueId val="{00000007-4C3E-48DA-8E7A-497B21C6ED62}"/>
              </c:ext>
            </c:extLst>
          </c:dPt>
          <c:dPt>
            <c:idx val="8"/>
            <c:bubble3D val="0"/>
            <c:extLst>
              <c:ext xmlns:c16="http://schemas.microsoft.com/office/drawing/2014/chart" uri="{C3380CC4-5D6E-409C-BE32-E72D297353CC}">
                <c16:uniqueId val="{00000008-4C3E-48DA-8E7A-497B21C6ED62}"/>
              </c:ext>
            </c:extLst>
          </c:dPt>
          <c:dPt>
            <c:idx val="9"/>
            <c:bubble3D val="0"/>
            <c:extLst>
              <c:ext xmlns:c16="http://schemas.microsoft.com/office/drawing/2014/chart" uri="{C3380CC4-5D6E-409C-BE32-E72D297353CC}">
                <c16:uniqueId val="{00000009-4C3E-48DA-8E7A-497B21C6ED62}"/>
              </c:ext>
            </c:extLst>
          </c:dPt>
          <c:dPt>
            <c:idx val="10"/>
            <c:bubble3D val="0"/>
            <c:extLst>
              <c:ext xmlns:c16="http://schemas.microsoft.com/office/drawing/2014/chart" uri="{C3380CC4-5D6E-409C-BE32-E72D297353CC}">
                <c16:uniqueId val="{0000000A-4C3E-48DA-8E7A-497B21C6ED62}"/>
              </c:ext>
            </c:extLst>
          </c:dPt>
          <c:dPt>
            <c:idx val="11"/>
            <c:bubble3D val="0"/>
            <c:extLst>
              <c:ext xmlns:c16="http://schemas.microsoft.com/office/drawing/2014/chart" uri="{C3380CC4-5D6E-409C-BE32-E72D297353CC}">
                <c16:uniqueId val="{0000000B-4C3E-48DA-8E7A-497B21C6ED62}"/>
              </c:ext>
            </c:extLst>
          </c:dPt>
          <c:dLbls>
            <c:dLbl>
              <c:idx val="0"/>
              <c:layout>
                <c:manualLayout>
                  <c:x val="7.3993496636682837E-2"/>
                  <c:y val="-2.9347592771547561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3E-48DA-8E7A-497B21C6ED62}"/>
                </c:ext>
              </c:extLst>
            </c:dLbl>
            <c:dLbl>
              <c:idx val="1"/>
              <c:layout>
                <c:manualLayout>
                  <c:x val="-5.9459143401304378E-2"/>
                  <c:y val="8.498043580020120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3E-48DA-8E7A-497B21C6ED62}"/>
                </c:ext>
              </c:extLst>
            </c:dLbl>
            <c:dLbl>
              <c:idx val="2"/>
              <c:layout>
                <c:manualLayout>
                  <c:x val="1.1891828680260876E-2"/>
                  <c:y val="0.1103776032799236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3E-48DA-8E7A-497B21C6ED62}"/>
                </c:ext>
              </c:extLst>
            </c:dLbl>
            <c:dLbl>
              <c:idx val="3"/>
              <c:layout>
                <c:manualLayout>
                  <c:x val="-7.9634676364350628E-3"/>
                  <c:y val="-1.5558258557774948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3E-48DA-8E7A-497B21C6ED62}"/>
                </c:ext>
              </c:extLst>
            </c:dLbl>
            <c:dLbl>
              <c:idx val="4"/>
              <c:layout>
                <c:manualLayout>
                  <c:x val="-1.1891828680260876E-2"/>
                  <c:y val="-6.01768751934222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C3E-48DA-8E7A-497B21C6ED62}"/>
                </c:ext>
              </c:extLst>
            </c:dLbl>
            <c:dLbl>
              <c:idx val="5"/>
              <c:layout>
                <c:manualLayout>
                  <c:x val="-1.1891932720756769E-2"/>
                  <c:y val="-0.1090722888346564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C3E-48DA-8E7A-497B21C6ED62}"/>
                </c:ext>
              </c:extLst>
            </c:dLbl>
            <c:dLbl>
              <c:idx val="6"/>
              <c:layout>
                <c:manualLayout>
                  <c:x val="-1.8477696110612528E-2"/>
                  <c:y val="-0.1395858889491365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C3E-48DA-8E7A-497B21C6ED62}"/>
                </c:ext>
              </c:extLst>
            </c:dLbl>
            <c:dLbl>
              <c:idx val="7"/>
              <c:layout>
                <c:manualLayout>
                  <c:x val="-1.7177085871487932E-2"/>
                  <c:y val="-0.1895186922373358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C3E-48DA-8E7A-497B21C6ED62}"/>
                </c:ext>
              </c:extLst>
            </c:dLbl>
            <c:dLbl>
              <c:idx val="8"/>
              <c:layout>
                <c:manualLayout>
                  <c:x val="-1.2652364705218942E-2"/>
                  <c:y val="-0.2445965481837922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C3E-48DA-8E7A-497B21C6ED62}"/>
                </c:ext>
              </c:extLst>
            </c:dLbl>
            <c:dLbl>
              <c:idx val="9"/>
              <c:layout>
                <c:manualLayout>
                  <c:x val="6.6065714890338198E-3"/>
                  <c:y val="-0.28222601715304901"/>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C3E-48DA-8E7A-497B21C6ED62}"/>
                </c:ext>
              </c:extLst>
            </c:dLbl>
            <c:dLbl>
              <c:idx val="10"/>
              <c:layout>
                <c:manualLayout>
                  <c:x val="5.9459039360808465E-2"/>
                  <c:y val="-0.31770570857402458"/>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C3E-48DA-8E7A-497B21C6ED62}"/>
                </c:ext>
              </c:extLst>
            </c:dLbl>
            <c:dLbl>
              <c:idx val="11"/>
              <c:layout>
                <c:manualLayout>
                  <c:x val="8.7206639614750531E-2"/>
                  <c:y val="-0.244151386131529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C3E-48DA-8E7A-497B21C6ED62}"/>
                </c:ext>
              </c:extLst>
            </c:dLbl>
            <c:dLbl>
              <c:idx val="12"/>
              <c:layout>
                <c:manualLayout>
                  <c:x val="6.2101771996917951E-2"/>
                  <c:y val="-0.18396933864470397"/>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3D7-44AC-87FD-2919A31F281B}"/>
                </c:ext>
              </c:extLst>
            </c:dLbl>
            <c:dLbl>
              <c:idx val="13"/>
              <c:layout>
                <c:manualLayout>
                  <c:x val="0.13213132574018049"/>
                  <c:y val="-0.1567391103827756"/>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3D7-44AC-87FD-2919A31F281B}"/>
                </c:ext>
              </c:extLst>
            </c:dLbl>
            <c:dLbl>
              <c:idx val="14"/>
              <c:layout>
                <c:manualLayout>
                  <c:x val="0.16384297292803868"/>
                  <c:y val="-0.11513542357203754"/>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3D7-44AC-87FD-2919A31F281B}"/>
                </c:ext>
              </c:extLst>
            </c:dLbl>
            <c:dLbl>
              <c:idx val="15"/>
              <c:layout>
                <c:manualLayout>
                  <c:x val="0.18234137309733334"/>
                  <c:y val="-5.932448124052289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7C54-4773-8E51-4F38ABAB6CE8}"/>
                </c:ext>
              </c:extLst>
            </c:dLbl>
            <c:spPr>
              <a:noFill/>
              <a:ln>
                <a:noFill/>
              </a:ln>
              <a:effectLst/>
            </c:spPr>
            <c:txPr>
              <a:bodyPr wrap="square" lIns="38100" tIns="19050" rIns="38100" bIns="19050" anchor="ctr">
                <a:spAutoFit/>
              </a:bodyPr>
              <a:lstStyle/>
              <a:p>
                <a:pPr>
                  <a:defRPr sz="1200"/>
                </a:pPr>
                <a:endParaRPr lang="ru-RU"/>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Лист1!$A$2:$A$17</c:f>
              <c:strCache>
                <c:ptCount val="16"/>
                <c:pt idx="0">
                  <c:v>11,08 % Развитие жилищно-коммунального хозяйства </c:v>
                </c:pt>
                <c:pt idx="1">
                  <c:v>52,54 % Развитие образования </c:v>
                </c:pt>
                <c:pt idx="2">
                  <c:v>10,06 % Развитие культуры и спорта </c:v>
                </c:pt>
                <c:pt idx="3">
                  <c:v>0,24 % Развитие транспортоной инфаструктуры</c:v>
                </c:pt>
                <c:pt idx="4">
                  <c:v>1,22 % Развитие пищевой промышленности</c:v>
                </c:pt>
                <c:pt idx="5">
                  <c:v>0,15 % Развитие сельского хозяйства и любительского рыболовства производства</c:v>
                </c:pt>
                <c:pt idx="6">
                  <c:v>3,35 % Доступное и комфортное жилье</c:v>
                </c:pt>
                <c:pt idx="7">
                  <c:v>1,57 % Развитие дорожной деятельности</c:v>
                </c:pt>
                <c:pt idx="8">
                  <c:v>0,11 % Профилактика правонарушений1</c:v>
                </c:pt>
                <c:pt idx="9">
                  <c:v>3,64 % Развитие и совершенствование муниц. управления</c:v>
                </c:pt>
                <c:pt idx="10">
                  <c:v>2,97 %  Управление муниц. финансами и муниц. имуществом</c:v>
                </c:pt>
                <c:pt idx="11">
                  <c:v>8,91 % Стимулирование экономической активности населения</c:v>
                </c:pt>
                <c:pt idx="12">
                  <c:v>0,54 % Предупреждение чрезвычайных ситуаций</c:v>
                </c:pt>
                <c:pt idx="13">
                  <c:v>0,07 % Одаренные дети и талантливая молодёжь </c:v>
                </c:pt>
                <c:pt idx="14">
                  <c:v>0,21 % Профилактика терроризма и экстремизма</c:v>
                </c:pt>
                <c:pt idx="15">
                  <c:v>3,31% Развитие сельских территорий</c:v>
                </c:pt>
              </c:strCache>
            </c:strRef>
          </c:cat>
          <c:val>
            <c:numRef>
              <c:f>Лист1!$B$2:$B$17</c:f>
              <c:numCache>
                <c:formatCode>#,##0.00</c:formatCode>
                <c:ptCount val="16"/>
                <c:pt idx="0">
                  <c:v>221801.5</c:v>
                </c:pt>
                <c:pt idx="1">
                  <c:v>1051555.1000000001</c:v>
                </c:pt>
                <c:pt idx="2">
                  <c:v>201361</c:v>
                </c:pt>
                <c:pt idx="3">
                  <c:v>4815.8999999999996</c:v>
                </c:pt>
                <c:pt idx="4">
                  <c:v>24402.3</c:v>
                </c:pt>
                <c:pt idx="5">
                  <c:v>3085.9</c:v>
                </c:pt>
                <c:pt idx="6">
                  <c:v>67081.3</c:v>
                </c:pt>
                <c:pt idx="7">
                  <c:v>31501.8</c:v>
                </c:pt>
                <c:pt idx="8">
                  <c:v>2283.6999999999998</c:v>
                </c:pt>
                <c:pt idx="9">
                  <c:v>72912.7</c:v>
                </c:pt>
                <c:pt idx="10">
                  <c:v>59460.4</c:v>
                </c:pt>
                <c:pt idx="11">
                  <c:v>178331.8</c:v>
                </c:pt>
                <c:pt idx="12">
                  <c:v>10836.3</c:v>
                </c:pt>
                <c:pt idx="13">
                  <c:v>1365.8</c:v>
                </c:pt>
                <c:pt idx="14">
                  <c:v>4267.8</c:v>
                </c:pt>
                <c:pt idx="15">
                  <c:v>66233</c:v>
                </c:pt>
              </c:numCache>
            </c:numRef>
          </c:val>
          <c:extLst>
            <c:ext xmlns:c16="http://schemas.microsoft.com/office/drawing/2014/chart" uri="{C3380CC4-5D6E-409C-BE32-E72D297353CC}">
              <c16:uniqueId val="{0000000C-4C3E-48DA-8E7A-497B21C6ED62}"/>
            </c:ext>
          </c:extLst>
        </c:ser>
        <c:ser>
          <c:idx val="1"/>
          <c:order val="1"/>
          <c:tx>
            <c:strRef>
              <c:f>Лист1!$C$1</c:f>
              <c:strCache>
                <c:ptCount val="1"/>
                <c:pt idx="0">
                  <c:v>%</c:v>
                </c:pt>
              </c:strCache>
            </c:strRef>
          </c:tx>
          <c:dPt>
            <c:idx val="0"/>
            <c:bubble3D val="0"/>
            <c:extLst>
              <c:ext xmlns:c16="http://schemas.microsoft.com/office/drawing/2014/chart" uri="{C3380CC4-5D6E-409C-BE32-E72D297353CC}">
                <c16:uniqueId val="{0000000D-4C3E-48DA-8E7A-497B21C6ED62}"/>
              </c:ext>
            </c:extLst>
          </c:dPt>
          <c:dPt>
            <c:idx val="1"/>
            <c:bubble3D val="0"/>
            <c:extLst>
              <c:ext xmlns:c16="http://schemas.microsoft.com/office/drawing/2014/chart" uri="{C3380CC4-5D6E-409C-BE32-E72D297353CC}">
                <c16:uniqueId val="{0000000E-4C3E-48DA-8E7A-497B21C6ED62}"/>
              </c:ext>
            </c:extLst>
          </c:dPt>
          <c:dPt>
            <c:idx val="2"/>
            <c:bubble3D val="0"/>
            <c:extLst>
              <c:ext xmlns:c16="http://schemas.microsoft.com/office/drawing/2014/chart" uri="{C3380CC4-5D6E-409C-BE32-E72D297353CC}">
                <c16:uniqueId val="{0000000F-4C3E-48DA-8E7A-497B21C6ED62}"/>
              </c:ext>
            </c:extLst>
          </c:dPt>
          <c:dPt>
            <c:idx val="3"/>
            <c:bubble3D val="0"/>
            <c:extLst>
              <c:ext xmlns:c16="http://schemas.microsoft.com/office/drawing/2014/chart" uri="{C3380CC4-5D6E-409C-BE32-E72D297353CC}">
                <c16:uniqueId val="{00000010-4C3E-48DA-8E7A-497B21C6ED62}"/>
              </c:ext>
            </c:extLst>
          </c:dPt>
          <c:dPt>
            <c:idx val="4"/>
            <c:bubble3D val="0"/>
            <c:extLst>
              <c:ext xmlns:c16="http://schemas.microsoft.com/office/drawing/2014/chart" uri="{C3380CC4-5D6E-409C-BE32-E72D297353CC}">
                <c16:uniqueId val="{00000011-4C3E-48DA-8E7A-497B21C6ED62}"/>
              </c:ext>
            </c:extLst>
          </c:dPt>
          <c:dPt>
            <c:idx val="5"/>
            <c:bubble3D val="0"/>
            <c:extLst>
              <c:ext xmlns:c16="http://schemas.microsoft.com/office/drawing/2014/chart" uri="{C3380CC4-5D6E-409C-BE32-E72D297353CC}">
                <c16:uniqueId val="{00000012-4C3E-48DA-8E7A-497B21C6ED62}"/>
              </c:ext>
            </c:extLst>
          </c:dPt>
          <c:dPt>
            <c:idx val="6"/>
            <c:bubble3D val="0"/>
            <c:extLst>
              <c:ext xmlns:c16="http://schemas.microsoft.com/office/drawing/2014/chart" uri="{C3380CC4-5D6E-409C-BE32-E72D297353CC}">
                <c16:uniqueId val="{00000013-4C3E-48DA-8E7A-497B21C6ED62}"/>
              </c:ext>
            </c:extLst>
          </c:dPt>
          <c:dPt>
            <c:idx val="7"/>
            <c:bubble3D val="0"/>
            <c:extLst>
              <c:ext xmlns:c16="http://schemas.microsoft.com/office/drawing/2014/chart" uri="{C3380CC4-5D6E-409C-BE32-E72D297353CC}">
                <c16:uniqueId val="{00000014-4C3E-48DA-8E7A-497B21C6ED62}"/>
              </c:ext>
            </c:extLst>
          </c:dPt>
          <c:dPt>
            <c:idx val="8"/>
            <c:bubble3D val="0"/>
            <c:extLst>
              <c:ext xmlns:c16="http://schemas.microsoft.com/office/drawing/2014/chart" uri="{C3380CC4-5D6E-409C-BE32-E72D297353CC}">
                <c16:uniqueId val="{00000015-4C3E-48DA-8E7A-497B21C6ED62}"/>
              </c:ext>
            </c:extLst>
          </c:dPt>
          <c:dPt>
            <c:idx val="9"/>
            <c:bubble3D val="0"/>
            <c:extLst>
              <c:ext xmlns:c16="http://schemas.microsoft.com/office/drawing/2014/chart" uri="{C3380CC4-5D6E-409C-BE32-E72D297353CC}">
                <c16:uniqueId val="{00000016-4C3E-48DA-8E7A-497B21C6ED62}"/>
              </c:ext>
            </c:extLst>
          </c:dPt>
          <c:dPt>
            <c:idx val="10"/>
            <c:bubble3D val="0"/>
            <c:extLst>
              <c:ext xmlns:c16="http://schemas.microsoft.com/office/drawing/2014/chart" uri="{C3380CC4-5D6E-409C-BE32-E72D297353CC}">
                <c16:uniqueId val="{00000017-4C3E-48DA-8E7A-497B21C6ED62}"/>
              </c:ext>
            </c:extLst>
          </c:dPt>
          <c:dPt>
            <c:idx val="11"/>
            <c:bubble3D val="0"/>
            <c:extLst>
              <c:ext xmlns:c16="http://schemas.microsoft.com/office/drawing/2014/chart" uri="{C3380CC4-5D6E-409C-BE32-E72D297353CC}">
                <c16:uniqueId val="{00000018-4C3E-48DA-8E7A-497B21C6ED62}"/>
              </c:ext>
            </c:extLst>
          </c:dPt>
          <c:dLbls>
            <c:spPr>
              <a:noFill/>
              <a:ln>
                <a:noFill/>
              </a:ln>
              <a:effectLst/>
            </c:sp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Лист1!$A$2:$A$17</c:f>
              <c:strCache>
                <c:ptCount val="16"/>
                <c:pt idx="0">
                  <c:v>11,08 % Развитие жилищно-коммунального хозяйства </c:v>
                </c:pt>
                <c:pt idx="1">
                  <c:v>52,54 % Развитие образования </c:v>
                </c:pt>
                <c:pt idx="2">
                  <c:v>10,06 % Развитие культуры и спорта </c:v>
                </c:pt>
                <c:pt idx="3">
                  <c:v>0,24 % Развитие транспортоной инфаструктуры</c:v>
                </c:pt>
                <c:pt idx="4">
                  <c:v>1,22 % Развитие пищевой промышленности</c:v>
                </c:pt>
                <c:pt idx="5">
                  <c:v>0,15 % Развитие сельского хозяйства и любительского рыболовства производства</c:v>
                </c:pt>
                <c:pt idx="6">
                  <c:v>3,35 % Доступное и комфортное жилье</c:v>
                </c:pt>
                <c:pt idx="7">
                  <c:v>1,57 % Развитие дорожной деятельности</c:v>
                </c:pt>
                <c:pt idx="8">
                  <c:v>0,11 % Профилактика правонарушений1</c:v>
                </c:pt>
                <c:pt idx="9">
                  <c:v>3,64 % Развитие и совершенствование муниц. управления</c:v>
                </c:pt>
                <c:pt idx="10">
                  <c:v>2,97 %  Управление муниц. финансами и муниц. имуществом</c:v>
                </c:pt>
                <c:pt idx="11">
                  <c:v>8,91 % Стимулирование экономической активности населения</c:v>
                </c:pt>
                <c:pt idx="12">
                  <c:v>0,54 % Предупреждение чрезвычайных ситуаций</c:v>
                </c:pt>
                <c:pt idx="13">
                  <c:v>0,07 % Одаренные дети и талантливая молодёжь </c:v>
                </c:pt>
                <c:pt idx="14">
                  <c:v>0,21 % Профилактика терроризма и экстремизма</c:v>
                </c:pt>
                <c:pt idx="15">
                  <c:v>3,31% Развитие сельских территорий</c:v>
                </c:pt>
              </c:strCache>
            </c:strRef>
          </c:cat>
          <c:val>
            <c:numRef>
              <c:f>Лист1!$C$2:$C$17</c:f>
              <c:numCache>
                <c:formatCode>0.00</c:formatCode>
                <c:ptCount val="16"/>
                <c:pt idx="0">
                  <c:v>11.082891623794037</c:v>
                </c:pt>
                <c:pt idx="1">
                  <c:v>52.54369880162173</c:v>
                </c:pt>
                <c:pt idx="2">
                  <c:v>10.0615286202248</c:v>
                </c:pt>
                <c:pt idx="3">
                  <c:v>0.24063902981282678</c:v>
                </c:pt>
                <c:pt idx="4">
                  <c:v>1.2193246946991305</c:v>
                </c:pt>
                <c:pt idx="5">
                  <c:v>0.15419505847285084</c:v>
                </c:pt>
                <c:pt idx="6">
                  <c:v>3.3518924708949895</c:v>
                </c:pt>
                <c:pt idx="7">
                  <c:v>1.5740697666807257</c:v>
                </c:pt>
                <c:pt idx="8">
                  <c:v>0.11411103893011743</c:v>
                </c:pt>
                <c:pt idx="9">
                  <c:v>3.643273612208247</c:v>
                </c:pt>
                <c:pt idx="10">
                  <c:v>2.9710942852390225</c:v>
                </c:pt>
                <c:pt idx="11">
                  <c:v>8.9108144556105948</c:v>
                </c:pt>
                <c:pt idx="12">
                  <c:v>0.54146405007594323</c:v>
                </c:pt>
                <c:pt idx="13">
                  <c:v>6.8245766506438849E-2</c:v>
                </c:pt>
                <c:pt idx="14">
                  <c:v>0.21325178085823673</c:v>
                </c:pt>
                <c:pt idx="15">
                  <c:v>3.309504944370306</c:v>
                </c:pt>
              </c:numCache>
            </c:numRef>
          </c:val>
          <c:extLst>
            <c:ext xmlns:c16="http://schemas.microsoft.com/office/drawing/2014/chart" uri="{C3380CC4-5D6E-409C-BE32-E72D297353CC}">
              <c16:uniqueId val="{00000019-4C3E-48DA-8E7A-497B21C6ED62}"/>
            </c:ext>
          </c:extLst>
        </c:ser>
        <c:dLbls>
          <c:dLblPos val="outEnd"/>
          <c:showLegendKey val="0"/>
          <c:showVal val="1"/>
          <c:showCatName val="0"/>
          <c:showSerName val="0"/>
          <c:showPercent val="0"/>
          <c:showBubbleSize val="0"/>
          <c:showLeaderLines val="1"/>
        </c:dLbls>
      </c:pie3DChart>
      <c:spPr>
        <a:noFill/>
        <a:ln w="25393">
          <a:noFill/>
        </a:ln>
      </c:spPr>
    </c:plotArea>
    <c:legend>
      <c:legendPos val="r"/>
      <c:layout>
        <c:manualLayout>
          <c:xMode val="edge"/>
          <c:yMode val="edge"/>
          <c:x val="0.55169002341119233"/>
          <c:y val="0.12058753804868334"/>
          <c:w val="0.44830997658880761"/>
          <c:h val="0.78445260325837241"/>
        </c:manualLayout>
      </c:layout>
      <c:overlay val="0"/>
      <c:spPr>
        <a:noFill/>
      </c:spPr>
      <c:txPr>
        <a:bodyPr/>
        <a:lstStyle/>
        <a:p>
          <a:pPr>
            <a:defRPr sz="1100" baseline="0"/>
          </a:pPr>
          <a:endParaRPr lang="ru-RU"/>
        </a:p>
      </c:txPr>
    </c:legend>
    <c:plotVisOnly val="1"/>
    <c:dispBlanksAs val="zero"/>
    <c:showDLblsOverMax val="0"/>
  </c:chart>
  <c:spPr>
    <a:noFill/>
  </c:spPr>
  <c:txPr>
    <a:bodyPr/>
    <a:lstStyle/>
    <a:p>
      <a:pPr>
        <a:defRPr sz="1795"/>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Лист1!$H$3:$M$3</c:f>
              <c:numCache>
                <c:formatCode>General</c:formatCode>
                <c:ptCount val="6"/>
                <c:pt idx="0">
                  <c:v>2022</c:v>
                </c:pt>
                <c:pt idx="1">
                  <c:v>2023</c:v>
                </c:pt>
                <c:pt idx="2">
                  <c:v>2024</c:v>
                </c:pt>
                <c:pt idx="3">
                  <c:v>2025</c:v>
                </c:pt>
                <c:pt idx="4">
                  <c:v>2026</c:v>
                </c:pt>
                <c:pt idx="5">
                  <c:v>2027</c:v>
                </c:pt>
              </c:numCache>
            </c:numRef>
          </c:cat>
          <c:val>
            <c:numRef>
              <c:f>Лист1!$H$4:$M$4</c:f>
              <c:numCache>
                <c:formatCode>General</c:formatCode>
                <c:ptCount val="6"/>
                <c:pt idx="0">
                  <c:v>77.099999999999994</c:v>
                </c:pt>
                <c:pt idx="1">
                  <c:v>31.9</c:v>
                </c:pt>
                <c:pt idx="2">
                  <c:v>26.4</c:v>
                </c:pt>
                <c:pt idx="3">
                  <c:v>50</c:v>
                </c:pt>
                <c:pt idx="4">
                  <c:v>50</c:v>
                </c:pt>
                <c:pt idx="5">
                  <c:v>50</c:v>
                </c:pt>
              </c:numCache>
            </c:numRef>
          </c:val>
          <c:extLst>
            <c:ext xmlns:c16="http://schemas.microsoft.com/office/drawing/2014/chart" uri="{C3380CC4-5D6E-409C-BE32-E72D297353CC}">
              <c16:uniqueId val="{00000000-0954-4067-8FB6-CABAB147E88F}"/>
            </c:ext>
          </c:extLst>
        </c:ser>
        <c:dLbls>
          <c:showLegendKey val="0"/>
          <c:showVal val="0"/>
          <c:showCatName val="0"/>
          <c:showSerName val="0"/>
          <c:showPercent val="0"/>
          <c:showBubbleSize val="0"/>
        </c:dLbls>
        <c:gapWidth val="150"/>
        <c:axId val="109638016"/>
        <c:axId val="109639552"/>
      </c:barChart>
      <c:catAx>
        <c:axId val="109638016"/>
        <c:scaling>
          <c:orientation val="minMax"/>
        </c:scaling>
        <c:delete val="0"/>
        <c:axPos val="b"/>
        <c:numFmt formatCode="General" sourceLinked="1"/>
        <c:majorTickMark val="out"/>
        <c:minorTickMark val="none"/>
        <c:tickLblPos val="nextTo"/>
        <c:crossAx val="109639552"/>
        <c:crosses val="autoZero"/>
        <c:auto val="0"/>
        <c:lblAlgn val="ctr"/>
        <c:lblOffset val="100"/>
        <c:noMultiLvlLbl val="0"/>
      </c:catAx>
      <c:valAx>
        <c:axId val="109639552"/>
        <c:scaling>
          <c:orientation val="minMax"/>
        </c:scaling>
        <c:delete val="1"/>
        <c:axPos val="l"/>
        <c:numFmt formatCode="General" sourceLinked="1"/>
        <c:majorTickMark val="out"/>
        <c:minorTickMark val="none"/>
        <c:tickLblPos val="nextTo"/>
        <c:crossAx val="109638016"/>
        <c:crosses val="autoZero"/>
        <c:crossBetween val="between"/>
      </c:valAx>
      <c:spPr>
        <a:noFill/>
      </c:spPr>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Лист1!$B$1</c:f>
              <c:strCache>
                <c:ptCount val="1"/>
                <c:pt idx="0">
                  <c:v>Расходы бюджета муниципального образования Чукотский муниципальный район, формируемые в рамках муниципальных программ</c:v>
                </c:pt>
              </c:strCache>
            </c:strRef>
          </c:tx>
          <c:invertIfNegative val="0"/>
          <c:dLbls>
            <c:dLbl>
              <c:idx val="0"/>
              <c:layout>
                <c:manualLayout>
                  <c:x val="-2.6157478262701292E-17"/>
                  <c:y val="-2.63071330859219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846-4A0E-9266-9DED8E1AC18B}"/>
                </c:ext>
              </c:extLst>
            </c:dLbl>
            <c:dLbl>
              <c:idx val="1"/>
              <c:layout>
                <c:manualLayout>
                  <c:x val="4.2803640713654128E-3"/>
                  <c:y val="-0.110489958960872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72-4AE7-93A2-ADD4C7F05D5F}"/>
                </c:ext>
              </c:extLst>
            </c:dLbl>
            <c:dLbl>
              <c:idx val="2"/>
              <c:layout>
                <c:manualLayout>
                  <c:x val="1.4266756782748567E-3"/>
                  <c:y val="-3.15685597031063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846-4A0E-9266-9DED8E1AC18B}"/>
                </c:ext>
              </c:extLst>
            </c:dLbl>
            <c:dLbl>
              <c:idx val="3"/>
              <c:layout>
                <c:manualLayout>
                  <c:x val="2.1401820356827327E-2"/>
                  <c:y val="-1.05228532343687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846-4A0E-9266-9DED8E1AC18B}"/>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Лист1!$B$2:$B$5</c:f>
              <c:numCache>
                <c:formatCode>#,##0.00</c:formatCode>
                <c:ptCount val="4"/>
                <c:pt idx="0">
                  <c:v>2152140.6</c:v>
                </c:pt>
                <c:pt idx="1">
                  <c:v>2220216.6</c:v>
                </c:pt>
                <c:pt idx="2">
                  <c:v>1688121</c:v>
                </c:pt>
                <c:pt idx="3">
                  <c:v>2001296.3</c:v>
                </c:pt>
              </c:numCache>
            </c:numRef>
          </c:val>
          <c:extLst>
            <c:ext xmlns:c16="http://schemas.microsoft.com/office/drawing/2014/chart" uri="{C3380CC4-5D6E-409C-BE32-E72D297353CC}">
              <c16:uniqueId val="{00000000-1C0F-46D9-B461-8B0FEDC76367}"/>
            </c:ext>
          </c:extLst>
        </c:ser>
        <c:ser>
          <c:idx val="1"/>
          <c:order val="1"/>
          <c:tx>
            <c:strRef>
              <c:f>Лист1!$C$1</c:f>
              <c:strCache>
                <c:ptCount val="1"/>
                <c:pt idx="0">
                  <c:v>Непрограммные расходы бюджета муниципального образования Чукотский муниципальный район</c:v>
                </c:pt>
              </c:strCache>
            </c:strRef>
          </c:tx>
          <c:invertIfNegative val="0"/>
          <c:dLbls>
            <c:dLbl>
              <c:idx val="0"/>
              <c:layout>
                <c:manualLayout>
                  <c:x val="-2.8203723500207492E-3"/>
                  <c:y val="-0.10305957086643885"/>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C0F-46D9-B461-8B0FEDC76367}"/>
                </c:ext>
              </c:extLst>
            </c:dLbl>
            <c:dLbl>
              <c:idx val="1"/>
              <c:layout>
                <c:manualLayout>
                  <c:x val="6.9911489710499089E-3"/>
                  <c:y val="-0.12684450288632751"/>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C0F-46D9-B461-8B0FEDC76367}"/>
                </c:ext>
              </c:extLst>
            </c:dLbl>
            <c:dLbl>
              <c:idx val="2"/>
              <c:layout>
                <c:manualLayout>
                  <c:x val="1.9910658353697881E-2"/>
                  <c:y val="-0.1242137895777353"/>
                </c:manualLayout>
              </c:layout>
              <c:spPr/>
              <c:txPr>
                <a:bodyPr/>
                <a:lstStyle/>
                <a:p>
                  <a:pPr>
                    <a:defRPr sz="1400"/>
                  </a:pPr>
                  <a:endParaRPr lang="ru-RU"/>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C0F-46D9-B461-8B0FEDC76367}"/>
                </c:ext>
              </c:extLst>
            </c:dLbl>
            <c:dLbl>
              <c:idx val="3"/>
              <c:layout>
                <c:manualLayout>
                  <c:x val="2.4255396404404304E-2"/>
                  <c:y val="-0.1394278053553865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0E6-4708-A44B-4791544F0DDF}"/>
                </c:ext>
              </c:extLst>
            </c:dLbl>
            <c:spPr>
              <a:noFill/>
              <a:ln>
                <a:noFill/>
              </a:ln>
              <a:effectLst/>
            </c:spPr>
            <c:txPr>
              <a:bodyPr wrap="square" lIns="38100" tIns="19050" rIns="38100" bIns="19050" anchor="ctr">
                <a:spAutoFit/>
              </a:bodyPr>
              <a:lstStyle/>
              <a:p>
                <a:pPr>
                  <a:defRPr sz="1400"/>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Лист1!$A$2:$A$5</c:f>
              <c:strCache>
                <c:ptCount val="4"/>
                <c:pt idx="0">
                  <c:v>2022 год</c:v>
                </c:pt>
                <c:pt idx="1">
                  <c:v>2023 год</c:v>
                </c:pt>
                <c:pt idx="2">
                  <c:v>2024 год</c:v>
                </c:pt>
                <c:pt idx="3">
                  <c:v>2025 год</c:v>
                </c:pt>
              </c:strCache>
            </c:strRef>
          </c:cat>
          <c:val>
            <c:numRef>
              <c:f>Лист1!$C$2:$C$5</c:f>
              <c:numCache>
                <c:formatCode>#,##0.00</c:formatCode>
                <c:ptCount val="4"/>
                <c:pt idx="0">
                  <c:v>295400.40000000002</c:v>
                </c:pt>
                <c:pt idx="1">
                  <c:v>345704.5</c:v>
                </c:pt>
                <c:pt idx="2">
                  <c:v>280384.09999999998</c:v>
                </c:pt>
                <c:pt idx="3">
                  <c:v>606382.5</c:v>
                </c:pt>
              </c:numCache>
            </c:numRef>
          </c:val>
          <c:extLst>
            <c:ext xmlns:c16="http://schemas.microsoft.com/office/drawing/2014/chart" uri="{C3380CC4-5D6E-409C-BE32-E72D297353CC}">
              <c16:uniqueId val="{00000004-1C0F-46D9-B461-8B0FEDC76367}"/>
            </c:ext>
          </c:extLst>
        </c:ser>
        <c:dLbls>
          <c:showLegendKey val="0"/>
          <c:showVal val="0"/>
          <c:showCatName val="0"/>
          <c:showSerName val="0"/>
          <c:showPercent val="0"/>
          <c:showBubbleSize val="0"/>
        </c:dLbls>
        <c:gapWidth val="150"/>
        <c:shape val="box"/>
        <c:axId val="240967040"/>
        <c:axId val="240972928"/>
        <c:axId val="0"/>
      </c:bar3DChart>
      <c:catAx>
        <c:axId val="240967040"/>
        <c:scaling>
          <c:orientation val="minMax"/>
        </c:scaling>
        <c:delete val="0"/>
        <c:axPos val="b"/>
        <c:numFmt formatCode="General" sourceLinked="1"/>
        <c:majorTickMark val="out"/>
        <c:minorTickMark val="none"/>
        <c:tickLblPos val="nextTo"/>
        <c:txPr>
          <a:bodyPr/>
          <a:lstStyle/>
          <a:p>
            <a:pPr>
              <a:defRPr sz="1400"/>
            </a:pPr>
            <a:endParaRPr lang="ru-RU"/>
          </a:p>
        </c:txPr>
        <c:crossAx val="240972928"/>
        <c:crosses val="autoZero"/>
        <c:auto val="1"/>
        <c:lblAlgn val="ctr"/>
        <c:lblOffset val="100"/>
        <c:noMultiLvlLbl val="0"/>
      </c:catAx>
      <c:valAx>
        <c:axId val="240972928"/>
        <c:scaling>
          <c:orientation val="minMax"/>
        </c:scaling>
        <c:delete val="0"/>
        <c:axPos val="l"/>
        <c:majorGridlines/>
        <c:numFmt formatCode="#,##0.00" sourceLinked="1"/>
        <c:majorTickMark val="out"/>
        <c:minorTickMark val="none"/>
        <c:tickLblPos val="nextTo"/>
        <c:txPr>
          <a:bodyPr/>
          <a:lstStyle/>
          <a:p>
            <a:pPr>
              <a:defRPr sz="1400"/>
            </a:pPr>
            <a:endParaRPr lang="ru-RU"/>
          </a:p>
        </c:txPr>
        <c:crossAx val="240967040"/>
        <c:crosses val="autoZero"/>
        <c:crossBetween val="between"/>
      </c:valAx>
      <c:spPr>
        <a:noFill/>
        <a:ln w="25395">
          <a:noFill/>
        </a:ln>
      </c:spPr>
    </c:plotArea>
    <c:legend>
      <c:legendPos val="r"/>
      <c:layout>
        <c:manualLayout>
          <c:xMode val="edge"/>
          <c:yMode val="edge"/>
          <c:x val="0.68511203993388692"/>
          <c:y val="0.19387569941759736"/>
          <c:w val="0.30632723192338218"/>
          <c:h val="0.61224860116480528"/>
        </c:manualLayout>
      </c:layout>
      <c:overlay val="0"/>
      <c:txPr>
        <a:bodyPr/>
        <a:lstStyle/>
        <a:p>
          <a:pPr>
            <a:defRPr sz="14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7969222986210189E-2"/>
          <c:y val="3.6993005677301613E-2"/>
          <c:w val="0.92413791043657623"/>
          <c:h val="0.79887209953075899"/>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Лист1!$A$35:$F$35</c:f>
              <c:numCache>
                <c:formatCode>General</c:formatCode>
                <c:ptCount val="6"/>
                <c:pt idx="0">
                  <c:v>2022</c:v>
                </c:pt>
                <c:pt idx="1">
                  <c:v>2023</c:v>
                </c:pt>
                <c:pt idx="2">
                  <c:v>2024</c:v>
                </c:pt>
                <c:pt idx="3">
                  <c:v>2025</c:v>
                </c:pt>
                <c:pt idx="4">
                  <c:v>2026</c:v>
                </c:pt>
                <c:pt idx="5">
                  <c:v>2027</c:v>
                </c:pt>
              </c:numCache>
            </c:numRef>
          </c:cat>
          <c:val>
            <c:numRef>
              <c:f>Лист1!$A$36:$F$36</c:f>
              <c:numCache>
                <c:formatCode>General</c:formatCode>
                <c:ptCount val="6"/>
                <c:pt idx="0">
                  <c:v>1.1419999999999999</c:v>
                </c:pt>
                <c:pt idx="1">
                  <c:v>1.097</c:v>
                </c:pt>
                <c:pt idx="2">
                  <c:v>1.3560000000000001</c:v>
                </c:pt>
                <c:pt idx="3">
                  <c:v>1.0760000000000001</c:v>
                </c:pt>
                <c:pt idx="4">
                  <c:v>1.0760000000000001</c:v>
                </c:pt>
                <c:pt idx="5">
                  <c:v>1.0760000000000001</c:v>
                </c:pt>
              </c:numCache>
            </c:numRef>
          </c:val>
          <c:extLst>
            <c:ext xmlns:c16="http://schemas.microsoft.com/office/drawing/2014/chart" uri="{C3380CC4-5D6E-409C-BE32-E72D297353CC}">
              <c16:uniqueId val="{00000000-962A-4523-BE86-BC9135A9E6B7}"/>
            </c:ext>
          </c:extLst>
        </c:ser>
        <c:dLbls>
          <c:showLegendKey val="0"/>
          <c:showVal val="0"/>
          <c:showCatName val="0"/>
          <c:showSerName val="0"/>
          <c:showPercent val="0"/>
          <c:showBubbleSize val="0"/>
        </c:dLbls>
        <c:gapWidth val="150"/>
        <c:axId val="109477888"/>
        <c:axId val="109479424"/>
      </c:barChart>
      <c:catAx>
        <c:axId val="109477888"/>
        <c:scaling>
          <c:orientation val="minMax"/>
        </c:scaling>
        <c:delete val="0"/>
        <c:axPos val="b"/>
        <c:numFmt formatCode="General" sourceLinked="1"/>
        <c:majorTickMark val="out"/>
        <c:minorTickMark val="none"/>
        <c:tickLblPos val="nextTo"/>
        <c:crossAx val="109479424"/>
        <c:crosses val="autoZero"/>
        <c:auto val="1"/>
        <c:lblAlgn val="ctr"/>
        <c:lblOffset val="100"/>
        <c:noMultiLvlLbl val="0"/>
      </c:catAx>
      <c:valAx>
        <c:axId val="109479424"/>
        <c:scaling>
          <c:orientation val="minMax"/>
        </c:scaling>
        <c:delete val="1"/>
        <c:axPos val="l"/>
        <c:numFmt formatCode="General" sourceLinked="1"/>
        <c:majorTickMark val="out"/>
        <c:minorTickMark val="none"/>
        <c:tickLblPos val="nextTo"/>
        <c:crossAx val="10947788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Лист1!$A$39:$F$39</c:f>
              <c:numCache>
                <c:formatCode>General</c:formatCode>
                <c:ptCount val="6"/>
                <c:pt idx="0">
                  <c:v>2022</c:v>
                </c:pt>
                <c:pt idx="1">
                  <c:v>2023</c:v>
                </c:pt>
                <c:pt idx="2">
                  <c:v>2024</c:v>
                </c:pt>
                <c:pt idx="3">
                  <c:v>2025</c:v>
                </c:pt>
                <c:pt idx="4">
                  <c:v>2026</c:v>
                </c:pt>
                <c:pt idx="5">
                  <c:v>2027</c:v>
                </c:pt>
              </c:numCache>
            </c:numRef>
          </c:cat>
          <c:val>
            <c:numRef>
              <c:f>Лист1!$A$40:$F$40</c:f>
              <c:numCache>
                <c:formatCode>General</c:formatCode>
                <c:ptCount val="6"/>
                <c:pt idx="0">
                  <c:v>8.1</c:v>
                </c:pt>
                <c:pt idx="1">
                  <c:v>7.4</c:v>
                </c:pt>
                <c:pt idx="2">
                  <c:v>6.8</c:v>
                </c:pt>
                <c:pt idx="3">
                  <c:v>7.5</c:v>
                </c:pt>
                <c:pt idx="4">
                  <c:v>7.5</c:v>
                </c:pt>
                <c:pt idx="5">
                  <c:v>7.5</c:v>
                </c:pt>
              </c:numCache>
            </c:numRef>
          </c:val>
          <c:extLst>
            <c:ext xmlns:c16="http://schemas.microsoft.com/office/drawing/2014/chart" uri="{C3380CC4-5D6E-409C-BE32-E72D297353CC}">
              <c16:uniqueId val="{00000000-E8F7-4E3D-BF1A-D3FC4D5438A6}"/>
            </c:ext>
          </c:extLst>
        </c:ser>
        <c:dLbls>
          <c:showLegendKey val="0"/>
          <c:showVal val="0"/>
          <c:showCatName val="0"/>
          <c:showSerName val="0"/>
          <c:showPercent val="0"/>
          <c:showBubbleSize val="0"/>
        </c:dLbls>
        <c:gapWidth val="150"/>
        <c:axId val="172853888"/>
        <c:axId val="172863872"/>
      </c:barChart>
      <c:catAx>
        <c:axId val="172853888"/>
        <c:scaling>
          <c:orientation val="minMax"/>
        </c:scaling>
        <c:delete val="0"/>
        <c:axPos val="b"/>
        <c:numFmt formatCode="General" sourceLinked="1"/>
        <c:majorTickMark val="out"/>
        <c:minorTickMark val="none"/>
        <c:tickLblPos val="nextTo"/>
        <c:crossAx val="172863872"/>
        <c:crosses val="autoZero"/>
        <c:auto val="1"/>
        <c:lblAlgn val="ctr"/>
        <c:lblOffset val="100"/>
        <c:noMultiLvlLbl val="0"/>
      </c:catAx>
      <c:valAx>
        <c:axId val="172863872"/>
        <c:scaling>
          <c:orientation val="minMax"/>
        </c:scaling>
        <c:delete val="1"/>
        <c:axPos val="l"/>
        <c:numFmt formatCode="General" sourceLinked="1"/>
        <c:majorTickMark val="out"/>
        <c:minorTickMark val="none"/>
        <c:tickLblPos val="nextTo"/>
        <c:crossAx val="172853888"/>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0734213029981285E-2"/>
          <c:y val="6.4961878491061581E-2"/>
          <c:w val="0.92926578697001871"/>
          <c:h val="0.78709244210162144"/>
        </c:manualLayout>
      </c:layout>
      <c:barChart>
        <c:barDir val="col"/>
        <c:grouping val="clustered"/>
        <c:varyColors val="0"/>
        <c:ser>
          <c:idx val="0"/>
          <c:order val="0"/>
          <c:spPr>
            <a:scene3d>
              <a:camera prst="orthographicFront"/>
              <a:lightRig rig="threePt" dir="t"/>
            </a:scene3d>
            <a:sp3d prstMaterial="meta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Лист1!$A$43:$F$43</c:f>
              <c:numCache>
                <c:formatCode>General</c:formatCode>
                <c:ptCount val="6"/>
                <c:pt idx="0">
                  <c:v>2022</c:v>
                </c:pt>
                <c:pt idx="1">
                  <c:v>2023</c:v>
                </c:pt>
                <c:pt idx="2">
                  <c:v>2024</c:v>
                </c:pt>
                <c:pt idx="3">
                  <c:v>2025</c:v>
                </c:pt>
                <c:pt idx="4">
                  <c:v>2026</c:v>
                </c:pt>
                <c:pt idx="5">
                  <c:v>2027</c:v>
                </c:pt>
              </c:numCache>
            </c:numRef>
          </c:cat>
          <c:val>
            <c:numRef>
              <c:f>Лист1!$A$44:$F$44</c:f>
              <c:numCache>
                <c:formatCode>General</c:formatCode>
                <c:ptCount val="6"/>
                <c:pt idx="0">
                  <c:v>5.0999999999999996</c:v>
                </c:pt>
                <c:pt idx="1">
                  <c:v>5</c:v>
                </c:pt>
                <c:pt idx="2">
                  <c:v>5</c:v>
                </c:pt>
                <c:pt idx="3">
                  <c:v>5</c:v>
                </c:pt>
                <c:pt idx="4">
                  <c:v>5</c:v>
                </c:pt>
                <c:pt idx="5">
                  <c:v>5</c:v>
                </c:pt>
              </c:numCache>
            </c:numRef>
          </c:val>
          <c:extLst>
            <c:ext xmlns:c16="http://schemas.microsoft.com/office/drawing/2014/chart" uri="{C3380CC4-5D6E-409C-BE32-E72D297353CC}">
              <c16:uniqueId val="{00000000-9543-418E-A7B5-6D12C515D598}"/>
            </c:ext>
          </c:extLst>
        </c:ser>
        <c:dLbls>
          <c:showLegendKey val="0"/>
          <c:showVal val="0"/>
          <c:showCatName val="0"/>
          <c:showSerName val="0"/>
          <c:showPercent val="0"/>
          <c:showBubbleSize val="0"/>
        </c:dLbls>
        <c:gapWidth val="150"/>
        <c:axId val="173437696"/>
        <c:axId val="173439232"/>
      </c:barChart>
      <c:catAx>
        <c:axId val="173437696"/>
        <c:scaling>
          <c:orientation val="minMax"/>
        </c:scaling>
        <c:delete val="0"/>
        <c:axPos val="b"/>
        <c:numFmt formatCode="General" sourceLinked="1"/>
        <c:majorTickMark val="out"/>
        <c:minorTickMark val="none"/>
        <c:tickLblPos val="nextTo"/>
        <c:crossAx val="173439232"/>
        <c:crosses val="autoZero"/>
        <c:auto val="1"/>
        <c:lblAlgn val="ctr"/>
        <c:lblOffset val="100"/>
        <c:noMultiLvlLbl val="0"/>
      </c:catAx>
      <c:valAx>
        <c:axId val="173439232"/>
        <c:scaling>
          <c:orientation val="minMax"/>
        </c:scaling>
        <c:delete val="1"/>
        <c:axPos val="l"/>
        <c:numFmt formatCode="General" sourceLinked="1"/>
        <c:majorTickMark val="out"/>
        <c:minorTickMark val="none"/>
        <c:tickLblPos val="nextTo"/>
        <c:crossAx val="173437696"/>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25452.59</c:v>
                </c:pt>
                <c:pt idx="1">
                  <c:v>26540.67</c:v>
                </c:pt>
                <c:pt idx="2">
                  <c:v>29035.11</c:v>
                </c:pt>
                <c:pt idx="3">
                  <c:v>30000</c:v>
                </c:pt>
                <c:pt idx="4">
                  <c:v>30000</c:v>
                </c:pt>
                <c:pt idx="5">
                  <c:v>30000</c:v>
                </c:pt>
              </c:numCache>
            </c:numRef>
          </c:val>
          <c:extLst>
            <c:ext xmlns:c16="http://schemas.microsoft.com/office/drawing/2014/chart" uri="{C3380CC4-5D6E-409C-BE32-E72D297353CC}">
              <c16:uniqueId val="{00000000-ECC0-4D76-9B64-37BF34D4E270}"/>
            </c:ext>
          </c:extLst>
        </c:ser>
        <c:dLbls>
          <c:showLegendKey val="0"/>
          <c:showVal val="0"/>
          <c:showCatName val="0"/>
          <c:showSerName val="0"/>
          <c:showPercent val="0"/>
          <c:showBubbleSize val="0"/>
        </c:dLbls>
        <c:gapWidth val="150"/>
        <c:axId val="108109824"/>
        <c:axId val="108111360"/>
      </c:barChart>
      <c:catAx>
        <c:axId val="108109824"/>
        <c:scaling>
          <c:orientation val="minMax"/>
        </c:scaling>
        <c:delete val="0"/>
        <c:axPos val="b"/>
        <c:numFmt formatCode="General" sourceLinked="1"/>
        <c:majorTickMark val="out"/>
        <c:minorTickMark val="none"/>
        <c:tickLblPos val="nextTo"/>
        <c:crossAx val="108111360"/>
        <c:crosses val="autoZero"/>
        <c:auto val="1"/>
        <c:lblAlgn val="ctr"/>
        <c:lblOffset val="100"/>
        <c:noMultiLvlLbl val="0"/>
      </c:catAx>
      <c:valAx>
        <c:axId val="108111360"/>
        <c:scaling>
          <c:orientation val="minMax"/>
        </c:scaling>
        <c:delete val="1"/>
        <c:axPos val="l"/>
        <c:numFmt formatCode="0.0" sourceLinked="1"/>
        <c:majorTickMark val="out"/>
        <c:minorTickMark val="none"/>
        <c:tickLblPos val="nextTo"/>
        <c:crossAx val="108109824"/>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Лист1!$A$51:$F$51</c:f>
              <c:numCache>
                <c:formatCode>General</c:formatCode>
                <c:ptCount val="6"/>
                <c:pt idx="0">
                  <c:v>2022</c:v>
                </c:pt>
                <c:pt idx="1">
                  <c:v>2023</c:v>
                </c:pt>
                <c:pt idx="2">
                  <c:v>2024</c:v>
                </c:pt>
                <c:pt idx="3">
                  <c:v>2025</c:v>
                </c:pt>
                <c:pt idx="4">
                  <c:v>2026</c:v>
                </c:pt>
                <c:pt idx="5">
                  <c:v>2027</c:v>
                </c:pt>
              </c:numCache>
            </c:numRef>
          </c:cat>
          <c:val>
            <c:numRef>
              <c:f>Лист1!$A$52:$F$52</c:f>
              <c:numCache>
                <c:formatCode>0.0</c:formatCode>
                <c:ptCount val="6"/>
                <c:pt idx="0">
                  <c:v>31736</c:v>
                </c:pt>
                <c:pt idx="1">
                  <c:v>35938</c:v>
                </c:pt>
                <c:pt idx="2">
                  <c:v>40332</c:v>
                </c:pt>
                <c:pt idx="3">
                  <c:v>41500</c:v>
                </c:pt>
                <c:pt idx="4">
                  <c:v>41500</c:v>
                </c:pt>
                <c:pt idx="5">
                  <c:v>41500</c:v>
                </c:pt>
              </c:numCache>
            </c:numRef>
          </c:val>
          <c:extLst>
            <c:ext xmlns:c16="http://schemas.microsoft.com/office/drawing/2014/chart" uri="{C3380CC4-5D6E-409C-BE32-E72D297353CC}">
              <c16:uniqueId val="{00000000-AD8B-49D6-A67C-273AA6343742}"/>
            </c:ext>
          </c:extLst>
        </c:ser>
        <c:dLbls>
          <c:showLegendKey val="0"/>
          <c:showVal val="0"/>
          <c:showCatName val="0"/>
          <c:showSerName val="0"/>
          <c:showPercent val="0"/>
          <c:showBubbleSize val="0"/>
        </c:dLbls>
        <c:gapWidth val="150"/>
        <c:axId val="182066176"/>
        <c:axId val="182076160"/>
      </c:barChart>
      <c:catAx>
        <c:axId val="182066176"/>
        <c:scaling>
          <c:orientation val="minMax"/>
        </c:scaling>
        <c:delete val="0"/>
        <c:axPos val="b"/>
        <c:numFmt formatCode="General" sourceLinked="1"/>
        <c:majorTickMark val="out"/>
        <c:minorTickMark val="none"/>
        <c:tickLblPos val="nextTo"/>
        <c:crossAx val="182076160"/>
        <c:crosses val="autoZero"/>
        <c:auto val="1"/>
        <c:lblAlgn val="ctr"/>
        <c:lblOffset val="100"/>
        <c:noMultiLvlLbl val="0"/>
      </c:catAx>
      <c:valAx>
        <c:axId val="182076160"/>
        <c:scaling>
          <c:orientation val="minMax"/>
        </c:scaling>
        <c:delete val="1"/>
        <c:axPos val="l"/>
        <c:numFmt formatCode="0.0" sourceLinked="1"/>
        <c:majorTickMark val="out"/>
        <c:minorTickMark val="none"/>
        <c:tickLblPos val="nextTo"/>
        <c:crossAx val="182066176"/>
        <c:crosses val="autoZero"/>
        <c:crossBetween val="between"/>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Лист1!$A$47:$F$47</c:f>
              <c:numCache>
                <c:formatCode>General</c:formatCode>
                <c:ptCount val="6"/>
                <c:pt idx="0">
                  <c:v>2022</c:v>
                </c:pt>
                <c:pt idx="1">
                  <c:v>2023</c:v>
                </c:pt>
                <c:pt idx="2">
                  <c:v>2024</c:v>
                </c:pt>
                <c:pt idx="3">
                  <c:v>2025</c:v>
                </c:pt>
                <c:pt idx="4">
                  <c:v>2026</c:v>
                </c:pt>
                <c:pt idx="5">
                  <c:v>2027</c:v>
                </c:pt>
              </c:numCache>
            </c:numRef>
          </c:cat>
          <c:val>
            <c:numRef>
              <c:f>Лист1!$A$48:$F$48</c:f>
              <c:numCache>
                <c:formatCode>0.0</c:formatCode>
                <c:ptCount val="6"/>
                <c:pt idx="0">
                  <c:v>103599.3</c:v>
                </c:pt>
                <c:pt idx="1">
                  <c:v>114295.9</c:v>
                </c:pt>
                <c:pt idx="2">
                  <c:v>138248</c:v>
                </c:pt>
                <c:pt idx="3">
                  <c:v>145000</c:v>
                </c:pt>
                <c:pt idx="4">
                  <c:v>145000</c:v>
                </c:pt>
                <c:pt idx="5">
                  <c:v>145000</c:v>
                </c:pt>
              </c:numCache>
            </c:numRef>
          </c:val>
          <c:extLst>
            <c:ext xmlns:c16="http://schemas.microsoft.com/office/drawing/2014/chart" uri="{C3380CC4-5D6E-409C-BE32-E72D297353CC}">
              <c16:uniqueId val="{00000000-9663-4BDB-B6F9-A5BF9F660922}"/>
            </c:ext>
          </c:extLst>
        </c:ser>
        <c:dLbls>
          <c:showLegendKey val="0"/>
          <c:showVal val="0"/>
          <c:showCatName val="0"/>
          <c:showSerName val="0"/>
          <c:showPercent val="0"/>
          <c:showBubbleSize val="0"/>
        </c:dLbls>
        <c:gapWidth val="150"/>
        <c:axId val="182740096"/>
        <c:axId val="182741632"/>
      </c:barChart>
      <c:catAx>
        <c:axId val="182740096"/>
        <c:scaling>
          <c:orientation val="minMax"/>
        </c:scaling>
        <c:delete val="0"/>
        <c:axPos val="b"/>
        <c:numFmt formatCode="General" sourceLinked="1"/>
        <c:majorTickMark val="out"/>
        <c:minorTickMark val="none"/>
        <c:tickLblPos val="nextTo"/>
        <c:crossAx val="182741632"/>
        <c:crosses val="autoZero"/>
        <c:auto val="1"/>
        <c:lblAlgn val="ctr"/>
        <c:lblOffset val="100"/>
        <c:noMultiLvlLbl val="0"/>
      </c:catAx>
      <c:valAx>
        <c:axId val="182741632"/>
        <c:scaling>
          <c:orientation val="minMax"/>
        </c:scaling>
        <c:delete val="1"/>
        <c:axPos val="l"/>
        <c:numFmt formatCode="0.0" sourceLinked="1"/>
        <c:majorTickMark val="out"/>
        <c:minorTickMark val="none"/>
        <c:tickLblPos val="nextTo"/>
        <c:crossAx val="182740096"/>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ru-RU" sz="1800" dirty="0">
                <a:solidFill>
                  <a:schemeClr val="tx1"/>
                </a:solidFill>
              </a:rPr>
              <a:t>Доходы бюджета муниципального образования </a:t>
            </a:r>
          </a:p>
          <a:p>
            <a:pPr>
              <a:defRPr sz="1800">
                <a:solidFill>
                  <a:schemeClr val="tx1"/>
                </a:solidFill>
              </a:defRPr>
            </a:pPr>
            <a:r>
              <a:rPr lang="ru-RU" sz="1800" dirty="0">
                <a:solidFill>
                  <a:schemeClr val="tx1"/>
                </a:solidFill>
              </a:rPr>
              <a:t>Чукотский муниципальный район </a:t>
            </a:r>
          </a:p>
          <a:p>
            <a:pPr>
              <a:defRPr sz="1800">
                <a:solidFill>
                  <a:schemeClr val="tx1"/>
                </a:solidFill>
              </a:defRPr>
            </a:pPr>
            <a:r>
              <a:rPr lang="ru-RU" sz="1800" dirty="0" smtClean="0">
                <a:solidFill>
                  <a:schemeClr val="tx1"/>
                </a:solidFill>
              </a:rPr>
              <a:t>2 </a:t>
            </a:r>
            <a:r>
              <a:rPr lang="ru-RU" sz="1800" dirty="0" smtClean="0">
                <a:solidFill>
                  <a:schemeClr val="tx1"/>
                </a:solidFill>
              </a:rPr>
              <a:t>444 257,4 </a:t>
            </a:r>
            <a:r>
              <a:rPr lang="ru-RU" sz="1800" dirty="0">
                <a:solidFill>
                  <a:schemeClr val="tx1"/>
                </a:solidFill>
              </a:rPr>
              <a:t>тыс. рублей</a:t>
            </a:r>
          </a:p>
        </c:rich>
      </c:tx>
      <c:layout>
        <c:manualLayout>
          <c:xMode val="edge"/>
          <c:yMode val="edge"/>
          <c:x val="0.20431734488080108"/>
          <c:y val="3.16560780594225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ru-RU"/>
        </a:p>
      </c:txPr>
    </c:title>
    <c:autoTitleDeleted val="0"/>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2055599859557816E-2"/>
          <c:y val="0.25328050554190279"/>
          <c:w val="0.50964807860555916"/>
          <c:h val="0.59191306142911881"/>
        </c:manualLayout>
      </c:layout>
      <c:pie3DChart>
        <c:varyColors val="1"/>
        <c:ser>
          <c:idx val="0"/>
          <c:order val="0"/>
          <c:tx>
            <c:strRef>
              <c:f>Лист1!$B$1</c:f>
              <c:strCache>
                <c:ptCount val="1"/>
                <c:pt idx="0">
                  <c:v>Доходы бюджета </c:v>
                </c:pt>
              </c:strCache>
            </c:strRef>
          </c:tx>
          <c:spPr>
            <a:effectLst>
              <a:outerShdw blurRad="50800" dist="50800" dir="12480000" algn="ctr" rotWithShape="0">
                <a:srgbClr val="000000">
                  <a:alpha val="43137"/>
                </a:srgbClr>
              </a:outerShdw>
            </a:effectLst>
          </c:spPr>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0-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1-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outerShdw blurRad="50800" dist="50800" dir="12480000" algn="ctr" rotWithShape="0">
                  <a:srgbClr val="000000">
                    <a:alpha val="43137"/>
                  </a:srgbClr>
                </a:outerShdw>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2-DFA3-4DC2-A792-801ABD1D4B7A}"/>
              </c:ext>
            </c:extLst>
          </c:dPt>
          <c:dLbls>
            <c:dLbl>
              <c:idx val="0"/>
              <c:layout>
                <c:manualLayout>
                  <c:x val="0.11395369218667922"/>
                  <c:y val="1.63221617588594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FA3-4DC2-A792-801ABD1D4B7A}"/>
                </c:ext>
              </c:extLst>
            </c:dLbl>
            <c:dLbl>
              <c:idx val="1"/>
              <c:layout>
                <c:manualLayout>
                  <c:x val="-0.21707569996543385"/>
                  <c:y val="-1.16924886532223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A3-4DC2-A792-801ABD1D4B7A}"/>
                </c:ext>
              </c:extLst>
            </c:dLbl>
            <c:dLbl>
              <c:idx val="2"/>
              <c:layout>
                <c:manualLayout>
                  <c:x val="-0.11595972902281097"/>
                  <c:y val="-3.42129583340468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FA3-4DC2-A792-801ABD1D4B7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12700" cap="flat" cmpd="sng" algn="ctr">
                  <a:solidFill>
                    <a:schemeClr val="tx2">
                      <a:lumMod val="75000"/>
                    </a:schemeClr>
                  </a:solidFill>
                  <a:round/>
                </a:ln>
                <a:effectLst/>
              </c:spPr>
            </c:leaderLines>
            <c:extLst>
              <c:ext xmlns:c15="http://schemas.microsoft.com/office/drawing/2012/chart" uri="{CE6537A1-D6FC-4f65-9D91-7224C49458BB}"/>
            </c:extLst>
          </c:dLbls>
          <c:cat>
            <c:strRef>
              <c:f>Лист1!$A$2:$A$4</c:f>
              <c:strCache>
                <c:ptCount val="3"/>
                <c:pt idx="0">
                  <c:v>3,04 %  Налоговые доходы</c:v>
                </c:pt>
                <c:pt idx="1">
                  <c:v>3 %  Неналоговые доходы</c:v>
                </c:pt>
                <c:pt idx="2">
                  <c:v>93,96 %  Безвозмездные поступления</c:v>
                </c:pt>
              </c:strCache>
            </c:strRef>
          </c:cat>
          <c:val>
            <c:numRef>
              <c:f>Лист1!$B$2:$B$4</c:f>
              <c:numCache>
                <c:formatCode>#,##0.0</c:formatCode>
                <c:ptCount val="3"/>
                <c:pt idx="0">
                  <c:v>74245</c:v>
                </c:pt>
                <c:pt idx="1">
                  <c:v>73368.2</c:v>
                </c:pt>
                <c:pt idx="2">
                  <c:v>2296644.2000000002</c:v>
                </c:pt>
              </c:numCache>
            </c:numRef>
          </c:val>
          <c:extLst>
            <c:ext xmlns:c16="http://schemas.microsoft.com/office/drawing/2014/chart" uri="{C3380CC4-5D6E-409C-BE32-E72D297353CC}">
              <c16:uniqueId val="{00000003-DFA3-4DC2-A792-801ABD1D4B7A}"/>
            </c:ext>
          </c:extLst>
        </c:ser>
        <c:ser>
          <c:idx val="1"/>
          <c:order val="1"/>
          <c:tx>
            <c:strRef>
              <c:f>Лист1!$C$1</c:f>
              <c:strCache>
                <c:ptCount val="1"/>
                <c:pt idx="0">
                  <c:v>Столбец1</c:v>
                </c:pt>
              </c:strCache>
            </c:strRef>
          </c:tx>
          <c:dPt>
            <c:idx val="0"/>
            <c:bubble3D val="0"/>
            <c:spPr>
              <a:gradFill rotWithShape="1">
                <a:gsLst>
                  <a:gs pos="0">
                    <a:schemeClr val="accent1">
                      <a:lumMod val="95000"/>
                    </a:schemeClr>
                  </a:gs>
                  <a:gs pos="100000">
                    <a:schemeClr val="accent1">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4-DFA3-4DC2-A792-801ABD1D4B7A}"/>
              </c:ext>
            </c:extLst>
          </c:dPt>
          <c:dPt>
            <c:idx val="1"/>
            <c:bubble3D val="0"/>
            <c:spPr>
              <a:gradFill rotWithShape="1">
                <a:gsLst>
                  <a:gs pos="0">
                    <a:schemeClr val="accent2">
                      <a:lumMod val="95000"/>
                    </a:schemeClr>
                  </a:gs>
                  <a:gs pos="100000">
                    <a:schemeClr val="accent2">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5-DFA3-4DC2-A792-801ABD1D4B7A}"/>
              </c:ext>
            </c:extLst>
          </c:dPt>
          <c:dPt>
            <c:idx val="2"/>
            <c:bubble3D val="0"/>
            <c:spPr>
              <a:gradFill rotWithShape="1">
                <a:gsLst>
                  <a:gs pos="0">
                    <a:schemeClr val="accent3">
                      <a:lumMod val="95000"/>
                    </a:schemeClr>
                  </a:gs>
                  <a:gs pos="100000">
                    <a:schemeClr val="accent3">
                      <a:shade val="82000"/>
                      <a:satMod val="125000"/>
                      <a:lumMod val="74000"/>
                    </a:schemeClr>
                  </a:gs>
                </a:gsLst>
                <a:lin ang="5400000" scaled="0"/>
              </a:gradFill>
              <a:ln>
                <a:noFill/>
              </a:ln>
              <a:effectLst/>
              <a:scene3d>
                <a:camera prst="orthographicFront">
                  <a:rot lat="0" lon="0" rev="0"/>
                </a:camera>
                <a:lightRig rig="balanced" dir="tr"/>
              </a:scene3d>
              <a:sp3d prstMaterial="plastic">
                <a:bevelT w="50800"/>
                <a:contourClr>
                  <a:scrgbClr r="0" g="0" b="0">
                    <a:shade val="30000"/>
                    <a:satMod val="120000"/>
                  </a:scrgbClr>
                </a:contourClr>
              </a:sp3d>
            </c:spPr>
            <c:extLst>
              <c:ext xmlns:c16="http://schemas.microsoft.com/office/drawing/2014/chart" uri="{C3380CC4-5D6E-409C-BE32-E72D297353CC}">
                <c16:uniqueId val="{00000006-DFA3-4DC2-A792-801ABD1D4B7A}"/>
              </c:ext>
            </c:extLst>
          </c:dPt>
          <c:cat>
            <c:strRef>
              <c:f>Лист1!$A$2:$A$4</c:f>
              <c:strCache>
                <c:ptCount val="3"/>
                <c:pt idx="0">
                  <c:v>3,04 %  Налоговые доходы</c:v>
                </c:pt>
                <c:pt idx="1">
                  <c:v>3 %  Неналоговые доходы</c:v>
                </c:pt>
                <c:pt idx="2">
                  <c:v>93,96 %  Безвозмездные поступления</c:v>
                </c:pt>
              </c:strCache>
            </c:strRef>
          </c:cat>
          <c:val>
            <c:numRef>
              <c:f>Лист1!$C$2:$C$4</c:f>
              <c:numCache>
                <c:formatCode>0.00</c:formatCode>
                <c:ptCount val="3"/>
                <c:pt idx="0">
                  <c:v>3.0375278806561039</c:v>
                </c:pt>
                <c:pt idx="1">
                  <c:v>3.0016560448993626</c:v>
                </c:pt>
                <c:pt idx="2">
                  <c:v>93.960816074444537</c:v>
                </c:pt>
              </c:numCache>
            </c:numRef>
          </c:val>
          <c:extLst>
            <c:ext xmlns:c16="http://schemas.microsoft.com/office/drawing/2014/chart" uri="{C3380CC4-5D6E-409C-BE32-E72D297353CC}">
              <c16:uniqueId val="{00000007-DFA3-4DC2-A792-801ABD1D4B7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1550296534398796"/>
          <c:y val="0.38787262442234954"/>
          <c:w val="0.36768055393006743"/>
          <c:h val="0.345538634284181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0.6905</cdr:x>
      <cdr:y>0.73863</cdr:y>
    </cdr:from>
    <cdr:to>
      <cdr:x>1</cdr:x>
      <cdr:y>0.90273</cdr:y>
    </cdr:to>
    <cdr:sp macro="" textlink="">
      <cdr:nvSpPr>
        <cdr:cNvPr id="4" name="TextBox 3"/>
        <cdr:cNvSpPr txBox="1"/>
      </cdr:nvSpPr>
      <cdr:spPr>
        <a:xfrm xmlns:a="http://schemas.openxmlformats.org/drawingml/2006/main">
          <a:off x="5906868" y="4115723"/>
          <a:ext cx="2647574"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0.57306</cdr:x>
      <cdr:y>0.7425</cdr:y>
    </cdr:from>
    <cdr:to>
      <cdr:x>0.74141</cdr:x>
      <cdr:y>0.96534</cdr:y>
    </cdr:to>
    <cdr:sp macro="" textlink="">
      <cdr:nvSpPr>
        <cdr:cNvPr id="5" name="TextBox 4"/>
        <cdr:cNvSpPr txBox="1"/>
      </cdr:nvSpPr>
      <cdr:spPr>
        <a:xfrm xmlns:a="http://schemas.openxmlformats.org/drawingml/2006/main">
          <a:off x="4902209" y="4137308"/>
          <a:ext cx="1440160" cy="12416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0.09252</cdr:x>
      <cdr:y>0.02568</cdr:y>
    </cdr:from>
    <cdr:to>
      <cdr:x>0.84112</cdr:x>
      <cdr:y>0.09126</cdr:y>
    </cdr:to>
    <cdr:sp macro="" textlink="">
      <cdr:nvSpPr>
        <cdr:cNvPr id="2" name="TextBox 1">
          <a:extLst xmlns:a="http://schemas.openxmlformats.org/drawingml/2006/main">
            <a:ext uri="{FF2B5EF4-FFF2-40B4-BE49-F238E27FC236}">
              <a16:creationId xmlns:a16="http://schemas.microsoft.com/office/drawing/2014/main" id="{9DC00E77-A9F4-00FA-1E86-327B9A983905}"/>
            </a:ext>
          </a:extLst>
        </cdr:cNvPr>
        <cdr:cNvSpPr txBox="1"/>
      </cdr:nvSpPr>
      <cdr:spPr>
        <a:xfrm xmlns:a="http://schemas.openxmlformats.org/drawingml/2006/main">
          <a:off x="916630" y="147384"/>
          <a:ext cx="7416824" cy="376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0.04952</cdr:x>
      <cdr:y>0</cdr:y>
    </cdr:from>
    <cdr:to>
      <cdr:x>0.95741</cdr:x>
      <cdr:y>0.18502</cdr:y>
    </cdr:to>
    <cdr:sp macro="" textlink="">
      <cdr:nvSpPr>
        <cdr:cNvPr id="3" name="TextBox 2">
          <a:extLst xmlns:a="http://schemas.openxmlformats.org/drawingml/2006/main">
            <a:ext uri="{FF2B5EF4-FFF2-40B4-BE49-F238E27FC236}">
              <a16:creationId xmlns:a16="http://schemas.microsoft.com/office/drawing/2014/main" id="{834ACFF7-2E1F-2678-A60A-07C3E4A4A19A}"/>
            </a:ext>
          </a:extLst>
        </cdr:cNvPr>
        <cdr:cNvSpPr txBox="1"/>
      </cdr:nvSpPr>
      <cdr:spPr>
        <a:xfrm xmlns:a="http://schemas.openxmlformats.org/drawingml/2006/main">
          <a:off x="490624" y="0"/>
          <a:ext cx="8995000" cy="10617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ru-RU" sz="1400" dirty="0">
              <a:effectLst>
                <a:outerShdw blurRad="38100" dist="38100" dir="2700000" algn="tl">
                  <a:srgbClr val="000000">
                    <a:alpha val="43137"/>
                  </a:srgbClr>
                </a:outerShdw>
              </a:effectLst>
            </a:rPr>
            <a:t>Всего расходы бюджета муниципального образования Чукотский муниципальный район </a:t>
          </a:r>
          <a:r>
            <a:rPr lang="ru-RU" sz="1400" dirty="0" smtClean="0">
              <a:effectLst>
                <a:outerShdw blurRad="38100" dist="38100" dir="2700000" algn="tl">
                  <a:srgbClr val="000000">
                    <a:alpha val="43137"/>
                  </a:srgbClr>
                </a:outerShdw>
              </a:effectLst>
            </a:rPr>
            <a:t>2 597 041,4 </a:t>
          </a:r>
          <a:r>
            <a:rPr lang="ru-RU" sz="1400" dirty="0">
              <a:effectLst>
                <a:outerShdw blurRad="38100" dist="38100" dir="2700000" algn="tl">
                  <a:srgbClr val="000000">
                    <a:alpha val="43137"/>
                  </a:srgbClr>
                </a:outerShdw>
              </a:effectLst>
            </a:rPr>
            <a:t>тыс. рублей</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3" name="Text Box 2"/>
          <p:cNvSpPr txBox="1">
            <a:spLocks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4" name="Text Box 3"/>
          <p:cNvSpPr txBox="1">
            <a:spLocks noChangeArrowheads="1"/>
          </p:cNvSpPr>
          <p:nvPr/>
        </p:nvSpPr>
        <p:spPr bwMode="auto">
          <a:xfrm>
            <a:off x="3851275"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15365" name="Rectangle 4"/>
          <p:cNvSpPr>
            <a:spLocks noGrp="1" noRot="1" noChangeAspect="1" noChangeArrowheads="1"/>
          </p:cNvSpPr>
          <p:nvPr>
            <p:ph type="sldImg"/>
          </p:nvPr>
        </p:nvSpPr>
        <p:spPr bwMode="auto">
          <a:xfrm>
            <a:off x="712788" y="744538"/>
            <a:ext cx="5370512" cy="3719512"/>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p:nvPr>
        </p:nvSpPr>
        <p:spPr bwMode="auto">
          <a:xfrm>
            <a:off x="681038" y="4714875"/>
            <a:ext cx="5434012" cy="4464050"/>
          </a:xfrm>
          <a:prstGeom prst="rect">
            <a:avLst/>
          </a:prstGeom>
          <a:noFill/>
          <a:ln w="9525">
            <a:noFill/>
            <a:round/>
            <a:headEnd/>
            <a:tailEnd/>
          </a:ln>
          <a:effectLst/>
        </p:spPr>
        <p:txBody>
          <a:bodyPr vert="horz" wrap="square" lIns="90585" tIns="47104" rIns="90585" bIns="47104" numCol="1" anchor="t" anchorCtr="0" compatLnSpc="1">
            <a:prstTxWarp prst="textNoShape">
              <a:avLst/>
            </a:prstTxWarp>
          </a:bodyPr>
          <a:lstStyle/>
          <a:p>
            <a:pPr lvl="0"/>
            <a:endParaRPr lang="ru-RU" noProof="0"/>
          </a:p>
        </p:txBody>
      </p:sp>
      <p:sp>
        <p:nvSpPr>
          <p:cNvPr id="15367" name="Text Box 6"/>
          <p:cNvSpPr txBox="1">
            <a:spLocks noChangeArrowheads="1"/>
          </p:cNvSpPr>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2034" tIns="46017" rIns="92034" bIns="46017" anchor="ctr"/>
          <a:lstStyle/>
          <a:p>
            <a:pPr eaLnBrk="1" hangingPunct="1">
              <a:buClr>
                <a:srgbClr val="000000"/>
              </a:buClr>
              <a:buSzPct val="100000"/>
              <a:buFont typeface="Times New Roman" panose="02020603050405020304" pitchFamily="18" charset="0"/>
              <a:buNone/>
            </a:pPr>
            <a:endParaRPr lang="ru-RU" altLang="ru-RU"/>
          </a:p>
        </p:txBody>
      </p:sp>
      <p:sp>
        <p:nvSpPr>
          <p:cNvPr id="4103" name="Rectangle 7"/>
          <p:cNvSpPr>
            <a:spLocks noGrp="1" noChangeArrowheads="1"/>
          </p:cNvSpPr>
          <p:nvPr>
            <p:ph type="sldNum"/>
          </p:nvPr>
        </p:nvSpPr>
        <p:spPr bwMode="auto">
          <a:xfrm>
            <a:off x="3851275" y="9428163"/>
            <a:ext cx="2943225" cy="495300"/>
          </a:xfrm>
          <a:prstGeom prst="rect">
            <a:avLst/>
          </a:prstGeom>
          <a:noFill/>
          <a:ln w="9525">
            <a:noFill/>
            <a:round/>
            <a:headEnd/>
            <a:tailEnd/>
          </a:ln>
          <a:effectLst/>
        </p:spPr>
        <p:txBody>
          <a:bodyPr vert="horz" wrap="square" lIns="90585" tIns="47104" rIns="90585" bIns="47104"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8605" algn="l"/>
                <a:tab pos="1457211" algn="l"/>
                <a:tab pos="2185816" algn="l"/>
                <a:tab pos="2914421" algn="l"/>
              </a:tabLst>
              <a:defRPr sz="1200">
                <a:solidFill>
                  <a:srgbClr val="000000"/>
                </a:solidFill>
                <a:cs typeface="Lucida Sans Unicode" panose="020B0602030504020204" pitchFamily="34" charset="0"/>
              </a:defRPr>
            </a:lvl1pPr>
          </a:lstStyle>
          <a:p>
            <a:pPr>
              <a:defRPr/>
            </a:pPr>
            <a:fld id="{9AEE2A6D-6A10-4C85-AAA2-E4C029A818F5}" type="slidenum">
              <a:rPr lang="ru-RU" altLang="ru-RU"/>
              <a:pPr>
                <a:defRPr/>
              </a:pPr>
              <a:t>‹#›</a:t>
            </a:fld>
            <a:endParaRPr lang="ru-RU" altLang="ru-RU"/>
          </a:p>
        </p:txBody>
      </p:sp>
    </p:spTree>
    <p:extLst>
      <p:ext uri="{BB962C8B-B14F-4D97-AF65-F5344CB8AC3E}">
        <p14:creationId xmlns:p14="http://schemas.microsoft.com/office/powerpoint/2010/main" val="3395838699"/>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50DCDAD-DEAF-48CC-B537-D1699BFD8EA0}" type="slidenum">
              <a:rPr lang="ru-RU" altLang="ru-RU" smtClean="0"/>
              <a:pPr>
                <a:spcBef>
                  <a:spcPct val="0"/>
                </a:spcBef>
                <a:buSzPct val="45000"/>
                <a:buFont typeface="Wingdings" panose="05000000000000000000" pitchFamily="2" charset="2"/>
                <a:buNone/>
              </a:pPr>
              <a:t>1</a:t>
            </a:fld>
            <a:endParaRPr lang="ru-RU" altLang="ru-RU"/>
          </a:p>
        </p:txBody>
      </p:sp>
      <p:sp>
        <p:nvSpPr>
          <p:cNvPr id="174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74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3B4A587-4C3F-48C0-8CB5-608C88DB77AA}" type="slidenum">
              <a:rPr lang="ru-RU" altLang="ru-RU" smtClean="0"/>
              <a:pPr>
                <a:spcBef>
                  <a:spcPct val="0"/>
                </a:spcBef>
                <a:buSzPct val="45000"/>
                <a:buFont typeface="Wingdings" panose="05000000000000000000" pitchFamily="2" charset="2"/>
                <a:buNone/>
              </a:pPr>
              <a:t>12</a:t>
            </a:fld>
            <a:endParaRPr lang="ru-RU" altLang="ru-RU"/>
          </a:p>
        </p:txBody>
      </p:sp>
      <p:sp>
        <p:nvSpPr>
          <p:cNvPr id="378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78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A8064DE-252F-4C97-9C7A-E3B3CBB93870}" type="slidenum">
              <a:rPr lang="ru-RU" altLang="ru-RU" smtClean="0"/>
              <a:pPr>
                <a:spcBef>
                  <a:spcPct val="0"/>
                </a:spcBef>
                <a:buSzPct val="45000"/>
                <a:buFont typeface="Wingdings" panose="05000000000000000000" pitchFamily="2" charset="2"/>
                <a:buNone/>
              </a:pPr>
              <a:t>13</a:t>
            </a:fld>
            <a:endParaRPr lang="ru-RU" altLang="ru-RU"/>
          </a:p>
        </p:txBody>
      </p:sp>
      <p:sp>
        <p:nvSpPr>
          <p:cNvPr id="3993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994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02DA928-3DE0-4C7C-8B31-605DD29DC3D2}" type="slidenum">
              <a:rPr lang="ru-RU" altLang="ru-RU" smtClean="0"/>
              <a:pPr>
                <a:spcBef>
                  <a:spcPct val="0"/>
                </a:spcBef>
                <a:buSzPct val="45000"/>
                <a:buFont typeface="Wingdings" panose="05000000000000000000" pitchFamily="2" charset="2"/>
                <a:buNone/>
              </a:pPr>
              <a:t>14</a:t>
            </a:fld>
            <a:endParaRPr lang="ru-RU" altLang="ru-RU"/>
          </a:p>
        </p:txBody>
      </p:sp>
      <p:sp>
        <p:nvSpPr>
          <p:cNvPr id="4198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198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F381E41-5A19-4384-8853-3FA8A3DE592C}" type="slidenum">
              <a:rPr lang="ru-RU" altLang="ru-RU" smtClean="0"/>
              <a:pPr>
                <a:spcBef>
                  <a:spcPct val="0"/>
                </a:spcBef>
                <a:buSzPct val="45000"/>
                <a:buFont typeface="Wingdings" panose="05000000000000000000" pitchFamily="2" charset="2"/>
                <a:buNone/>
              </a:pPr>
              <a:t>15</a:t>
            </a:fld>
            <a:endParaRPr lang="ru-RU" altLang="ru-RU"/>
          </a:p>
        </p:txBody>
      </p:sp>
      <p:sp>
        <p:nvSpPr>
          <p:cNvPr id="4403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403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7A2FEF7-81B4-416C-BCAC-2A57570753A5}" type="slidenum">
              <a:rPr lang="ru-RU" altLang="ru-RU" smtClean="0"/>
              <a:pPr>
                <a:spcBef>
                  <a:spcPct val="0"/>
                </a:spcBef>
                <a:buSzPct val="45000"/>
                <a:buFont typeface="Wingdings" panose="05000000000000000000" pitchFamily="2" charset="2"/>
                <a:buNone/>
              </a:pPr>
              <a:t>16</a:t>
            </a:fld>
            <a:endParaRPr lang="ru-RU" altLang="ru-RU"/>
          </a:p>
        </p:txBody>
      </p:sp>
      <p:sp>
        <p:nvSpPr>
          <p:cNvPr id="4608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608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A4E3E5-473C-43A1-8848-02BDE06D3B53}" type="slidenum">
              <a:rPr lang="ru-RU" altLang="ru-RU" smtClean="0"/>
              <a:pPr>
                <a:spcBef>
                  <a:spcPct val="0"/>
                </a:spcBef>
                <a:buSzPct val="45000"/>
                <a:buFont typeface="Wingdings" panose="05000000000000000000" pitchFamily="2" charset="2"/>
                <a:buNone/>
              </a:pPr>
              <a:t>17</a:t>
            </a:fld>
            <a:endParaRPr lang="ru-RU" altLang="ru-RU"/>
          </a:p>
        </p:txBody>
      </p:sp>
      <p:sp>
        <p:nvSpPr>
          <p:cNvPr id="4813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4813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1AF67E9-BEF3-4419-9757-F23A170F4645}" type="slidenum">
              <a:rPr lang="ru-RU" altLang="ru-RU" smtClean="0"/>
              <a:pPr>
                <a:spcBef>
                  <a:spcPct val="0"/>
                </a:spcBef>
                <a:buSzPct val="45000"/>
                <a:buFont typeface="Wingdings" panose="05000000000000000000" pitchFamily="2" charset="2"/>
                <a:buNone/>
              </a:pPr>
              <a:t>18</a:t>
            </a:fld>
            <a:endParaRPr lang="ru-RU" altLang="ru-RU"/>
          </a:p>
        </p:txBody>
      </p:sp>
      <p:sp>
        <p:nvSpPr>
          <p:cNvPr id="501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01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D3EAA-E678-4EB5-814A-28399EB757B3}" type="slidenum">
              <a:rPr lang="ru-RU" altLang="ru-RU" smtClean="0"/>
              <a:pPr>
                <a:spcBef>
                  <a:spcPct val="0"/>
                </a:spcBef>
                <a:buSzPct val="45000"/>
                <a:buFont typeface="Wingdings" panose="05000000000000000000" pitchFamily="2" charset="2"/>
                <a:buNone/>
              </a:pPr>
              <a:t>19</a:t>
            </a:fld>
            <a:endParaRPr lang="ru-RU" altLang="ru-RU"/>
          </a:p>
        </p:txBody>
      </p:sp>
      <p:sp>
        <p:nvSpPr>
          <p:cNvPr id="5222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222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F262488-30BC-428F-A626-628DC960619F}" type="slidenum">
              <a:rPr lang="ru-RU" altLang="ru-RU" smtClean="0"/>
              <a:pPr>
                <a:spcBef>
                  <a:spcPct val="0"/>
                </a:spcBef>
                <a:buSzPct val="45000"/>
                <a:buFont typeface="Wingdings" panose="05000000000000000000" pitchFamily="2" charset="2"/>
                <a:buNone/>
              </a:pPr>
              <a:t>20</a:t>
            </a:fld>
            <a:endParaRPr lang="ru-RU" altLang="ru-RU"/>
          </a:p>
        </p:txBody>
      </p:sp>
      <p:sp>
        <p:nvSpPr>
          <p:cNvPr id="5427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427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8CDC693-C6B7-454B-BE93-F69D8A475F2B}" type="slidenum">
              <a:rPr lang="ru-RU" altLang="ru-RU" smtClean="0"/>
              <a:pPr>
                <a:spcBef>
                  <a:spcPct val="0"/>
                </a:spcBef>
                <a:buSzPct val="45000"/>
                <a:buFont typeface="Wingdings" panose="05000000000000000000" pitchFamily="2" charset="2"/>
                <a:buNone/>
              </a:pPr>
              <a:t>21</a:t>
            </a:fld>
            <a:endParaRPr lang="ru-RU" altLang="ru-RU"/>
          </a:p>
        </p:txBody>
      </p:sp>
      <p:sp>
        <p:nvSpPr>
          <p:cNvPr id="5632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632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E38325F3-7F7A-40F8-931F-CBDAF8E52B58}" type="slidenum">
              <a:rPr lang="ru-RU" altLang="ru-RU" smtClean="0"/>
              <a:pPr>
                <a:spcBef>
                  <a:spcPct val="0"/>
                </a:spcBef>
                <a:buSzPct val="45000"/>
                <a:buFont typeface="Wingdings" panose="05000000000000000000" pitchFamily="2" charset="2"/>
                <a:buNone/>
              </a:pPr>
              <a:t>2</a:t>
            </a:fld>
            <a:endParaRPr lang="ru-RU" altLang="ru-RU"/>
          </a:p>
        </p:txBody>
      </p:sp>
      <p:sp>
        <p:nvSpPr>
          <p:cNvPr id="194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194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AA731AC-18A3-4E61-9994-DAFD631DC6E1}" type="slidenum">
              <a:rPr lang="ru-RU" altLang="ru-RU" smtClean="0"/>
              <a:pPr>
                <a:spcBef>
                  <a:spcPct val="0"/>
                </a:spcBef>
                <a:buSzPct val="45000"/>
                <a:buFont typeface="Wingdings" panose="05000000000000000000" pitchFamily="2" charset="2"/>
                <a:buNone/>
              </a:pPr>
              <a:t>22</a:t>
            </a:fld>
            <a:endParaRPr lang="ru-RU" altLang="ru-RU"/>
          </a:p>
        </p:txBody>
      </p:sp>
      <p:sp>
        <p:nvSpPr>
          <p:cNvPr id="5837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5837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FC8ED8A-3B6B-48A7-B306-B83559D4F27E}" type="slidenum">
              <a:rPr lang="ru-RU" altLang="ru-RU" smtClean="0"/>
              <a:pPr>
                <a:spcBef>
                  <a:spcPct val="0"/>
                </a:spcBef>
                <a:buSzPct val="45000"/>
                <a:buFont typeface="Wingdings" panose="05000000000000000000" pitchFamily="2" charset="2"/>
                <a:buNone/>
              </a:pPr>
              <a:t>23</a:t>
            </a:fld>
            <a:endParaRPr lang="ru-RU" altLang="ru-RU"/>
          </a:p>
        </p:txBody>
      </p:sp>
      <p:sp>
        <p:nvSpPr>
          <p:cNvPr id="6041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042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8BAC0CC-075A-4794-837E-564A2822783A}" type="slidenum">
              <a:rPr lang="ru-RU" altLang="ru-RU" smtClean="0"/>
              <a:pPr>
                <a:spcBef>
                  <a:spcPct val="0"/>
                </a:spcBef>
                <a:buSzPct val="45000"/>
                <a:buFont typeface="Wingdings" panose="05000000000000000000" pitchFamily="2" charset="2"/>
                <a:buNone/>
              </a:pPr>
              <a:t>24</a:t>
            </a:fld>
            <a:endParaRPr lang="ru-RU" altLang="ru-RU"/>
          </a:p>
        </p:txBody>
      </p:sp>
      <p:sp>
        <p:nvSpPr>
          <p:cNvPr id="6246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246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7ECD1FD-2CEC-480C-AB71-EF8F905181E7}" type="slidenum">
              <a:rPr lang="ru-RU" altLang="ru-RU" smtClean="0"/>
              <a:pPr>
                <a:spcBef>
                  <a:spcPct val="0"/>
                </a:spcBef>
                <a:buSzPct val="45000"/>
                <a:buFont typeface="Wingdings" panose="05000000000000000000" pitchFamily="2" charset="2"/>
                <a:buNone/>
              </a:pPr>
              <a:t>25</a:t>
            </a:fld>
            <a:endParaRPr lang="ru-RU" altLang="ru-RU"/>
          </a:p>
        </p:txBody>
      </p:sp>
      <p:sp>
        <p:nvSpPr>
          <p:cNvPr id="6451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451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C00AD1A-E0F5-4C0B-8DD5-9F026895158A}" type="slidenum">
              <a:rPr lang="ru-RU" altLang="ru-RU" smtClean="0"/>
              <a:pPr>
                <a:spcBef>
                  <a:spcPct val="0"/>
                </a:spcBef>
                <a:buSzPct val="45000"/>
                <a:buFont typeface="Wingdings" panose="05000000000000000000" pitchFamily="2" charset="2"/>
                <a:buNone/>
              </a:pPr>
              <a:t>26</a:t>
            </a:fld>
            <a:endParaRPr lang="ru-RU" altLang="ru-RU"/>
          </a:p>
        </p:txBody>
      </p:sp>
      <p:sp>
        <p:nvSpPr>
          <p:cNvPr id="6656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656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5A20109-838B-4A5D-A4F3-241415900C2E}" type="slidenum">
              <a:rPr lang="ru-RU" altLang="ru-RU" smtClean="0"/>
              <a:pPr>
                <a:spcBef>
                  <a:spcPct val="0"/>
                </a:spcBef>
                <a:buSzPct val="45000"/>
                <a:buFont typeface="Wingdings" panose="05000000000000000000" pitchFamily="2" charset="2"/>
                <a:buNone/>
              </a:pPr>
              <a:t>27</a:t>
            </a:fld>
            <a:endParaRPr lang="ru-RU" altLang="ru-RU"/>
          </a:p>
        </p:txBody>
      </p:sp>
      <p:sp>
        <p:nvSpPr>
          <p:cNvPr id="6861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6861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F4EE404-8527-4BE9-B7DB-22ABACB17ABE}" type="slidenum">
              <a:rPr lang="ru-RU" altLang="ru-RU" smtClean="0"/>
              <a:pPr>
                <a:spcBef>
                  <a:spcPct val="0"/>
                </a:spcBef>
                <a:buSzPct val="45000"/>
                <a:buFont typeface="Wingdings" panose="05000000000000000000" pitchFamily="2" charset="2"/>
                <a:buNone/>
              </a:pPr>
              <a:t>28</a:t>
            </a:fld>
            <a:endParaRPr lang="ru-RU" altLang="ru-RU"/>
          </a:p>
        </p:txBody>
      </p:sp>
      <p:sp>
        <p:nvSpPr>
          <p:cNvPr id="7065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066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46B79BD-DF9D-41A2-9C3C-4A9B0248E0AD}" type="slidenum">
              <a:rPr lang="ru-RU" altLang="ru-RU" smtClean="0"/>
              <a:pPr>
                <a:spcBef>
                  <a:spcPct val="0"/>
                </a:spcBef>
                <a:buSzPct val="45000"/>
                <a:buFont typeface="Wingdings" panose="05000000000000000000" pitchFamily="2" charset="2"/>
                <a:buNone/>
              </a:pPr>
              <a:t>29</a:t>
            </a:fld>
            <a:endParaRPr lang="ru-RU" altLang="ru-RU"/>
          </a:p>
        </p:txBody>
      </p:sp>
      <p:sp>
        <p:nvSpPr>
          <p:cNvPr id="727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27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42830C0-D5A0-46E2-B1F5-ED83D9ED51CA}" type="slidenum">
              <a:rPr lang="ru-RU" altLang="ru-RU" smtClean="0"/>
              <a:pPr>
                <a:spcBef>
                  <a:spcPct val="0"/>
                </a:spcBef>
                <a:buSzPct val="45000"/>
                <a:buFont typeface="Wingdings" panose="05000000000000000000" pitchFamily="2" charset="2"/>
                <a:buNone/>
              </a:pPr>
              <a:t>31</a:t>
            </a:fld>
            <a:endParaRPr lang="ru-RU" altLang="ru-RU"/>
          </a:p>
        </p:txBody>
      </p:sp>
      <p:sp>
        <p:nvSpPr>
          <p:cNvPr id="7577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578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dirty="0">
              <a:latin typeface="Times New Roman" panose="02020603050405020304" pitchFamily="18" charset="0"/>
              <a:ea typeface="SimSun" panose="02010600030101010101" pitchFamily="2" charset="-122"/>
            </a:endParaRPr>
          </a:p>
        </p:txBody>
      </p:sp>
      <p:sp>
        <p:nvSpPr>
          <p:cNvPr id="75781" name="Text Box 3"/>
          <p:cNvSpPr txBox="1">
            <a:spLocks noChangeArrowheads="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585" tIns="47104" rIns="90585" bIns="47104"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7682C5F-9462-45D5-A8AC-8C97AF44C11E}" type="slidenum">
              <a:rPr lang="ru-RU" altLang="ru-RU"/>
              <a:pPr algn="r" eaLnBrk="1" hangingPunct="1">
                <a:spcBef>
                  <a:spcPct val="0"/>
                </a:spcBef>
                <a:buClrTx/>
                <a:buFontTx/>
                <a:buNone/>
              </a:pPr>
              <a:t>31</a:t>
            </a:fld>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37BE031-0ED8-48DD-B8B5-4CC144F31E0D}" type="slidenum">
              <a:rPr lang="ru-RU" altLang="ru-RU" smtClean="0"/>
              <a:pPr>
                <a:spcBef>
                  <a:spcPct val="0"/>
                </a:spcBef>
                <a:buSzPct val="45000"/>
                <a:buFont typeface="Wingdings" panose="05000000000000000000" pitchFamily="2" charset="2"/>
                <a:buNone/>
              </a:pPr>
              <a:t>33</a:t>
            </a:fld>
            <a:endParaRPr lang="ru-RU" altLang="ru-RU"/>
          </a:p>
        </p:txBody>
      </p:sp>
      <p:sp>
        <p:nvSpPr>
          <p:cNvPr id="788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788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8497238-72E6-4785-8FF1-0666ED977569}" type="slidenum">
              <a:rPr lang="ru-RU" altLang="ru-RU" smtClean="0"/>
              <a:pPr>
                <a:spcBef>
                  <a:spcPct val="0"/>
                </a:spcBef>
                <a:buSzPct val="45000"/>
                <a:buFont typeface="Wingdings" panose="05000000000000000000" pitchFamily="2" charset="2"/>
                <a:buNone/>
              </a:pPr>
              <a:t>3</a:t>
            </a:fld>
            <a:endParaRPr lang="ru-RU" altLang="ru-RU"/>
          </a:p>
        </p:txBody>
      </p:sp>
      <p:sp>
        <p:nvSpPr>
          <p:cNvPr id="2150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150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34</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35</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2803205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8E36C1A-E2C9-445E-827F-ED19F64B9E46}" type="slidenum">
              <a:rPr lang="ru-RU" altLang="ru-RU" smtClean="0"/>
              <a:pPr>
                <a:spcBef>
                  <a:spcPct val="0"/>
                </a:spcBef>
                <a:buSzPct val="45000"/>
                <a:buFont typeface="Wingdings" panose="05000000000000000000" pitchFamily="2" charset="2"/>
                <a:buNone/>
              </a:pPr>
              <a:t>36</a:t>
            </a:fld>
            <a:endParaRPr lang="ru-RU" altLang="ru-RU"/>
          </a:p>
        </p:txBody>
      </p:sp>
      <p:sp>
        <p:nvSpPr>
          <p:cNvPr id="80899"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0900"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extLst>
      <p:ext uri="{BB962C8B-B14F-4D97-AF65-F5344CB8AC3E}">
        <p14:creationId xmlns:p14="http://schemas.microsoft.com/office/powerpoint/2010/main" val="3557756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294F8021-5E2A-4BA7-97FF-D65C00E6A370}" type="slidenum">
              <a:rPr lang="ru-RU" altLang="ru-RU" smtClean="0"/>
              <a:pPr>
                <a:spcBef>
                  <a:spcPct val="0"/>
                </a:spcBef>
                <a:buSzPct val="45000"/>
                <a:buFont typeface="Wingdings" panose="05000000000000000000" pitchFamily="2" charset="2"/>
                <a:buNone/>
              </a:pPr>
              <a:t>37</a:t>
            </a:fld>
            <a:endParaRPr lang="ru-RU" altLang="ru-RU"/>
          </a:p>
        </p:txBody>
      </p:sp>
      <p:sp>
        <p:nvSpPr>
          <p:cNvPr id="849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49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11E7350-5B5A-4AE3-AEEA-1CFA78E7218A}" type="slidenum">
              <a:rPr lang="ru-RU" altLang="ru-RU" smtClean="0"/>
              <a:pPr>
                <a:spcBef>
                  <a:spcPct val="0"/>
                </a:spcBef>
                <a:buSzPct val="45000"/>
                <a:buFont typeface="Wingdings" panose="05000000000000000000" pitchFamily="2" charset="2"/>
                <a:buNone/>
              </a:pPr>
              <a:t>38</a:t>
            </a:fld>
            <a:endParaRPr lang="ru-RU" altLang="ru-RU"/>
          </a:p>
        </p:txBody>
      </p:sp>
      <p:sp>
        <p:nvSpPr>
          <p:cNvPr id="870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70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D6E1312-2633-4588-95BE-8DB28AC94BF1}" type="slidenum">
              <a:rPr lang="ru-RU" altLang="ru-RU" smtClean="0"/>
              <a:pPr>
                <a:spcBef>
                  <a:spcPct val="0"/>
                </a:spcBef>
                <a:buSzPct val="45000"/>
                <a:buFont typeface="Wingdings" panose="05000000000000000000" pitchFamily="2" charset="2"/>
                <a:buNone/>
              </a:pPr>
              <a:t>39</a:t>
            </a:fld>
            <a:endParaRPr lang="ru-RU" altLang="ru-RU"/>
          </a:p>
        </p:txBody>
      </p:sp>
      <p:sp>
        <p:nvSpPr>
          <p:cNvPr id="8909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8909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0DFFA-B93A-433B-8A7F-ACF9DB8834F9}" type="slidenum">
              <a:rPr lang="ru-RU" altLang="ru-RU" smtClean="0"/>
              <a:pPr>
                <a:spcBef>
                  <a:spcPct val="0"/>
                </a:spcBef>
                <a:buSzPct val="45000"/>
                <a:buFont typeface="Wingdings" panose="05000000000000000000" pitchFamily="2" charset="2"/>
                <a:buNone/>
              </a:pPr>
              <a:t>4</a:t>
            </a:fld>
            <a:endParaRPr lang="ru-RU" altLang="ru-RU"/>
          </a:p>
        </p:txBody>
      </p:sp>
      <p:sp>
        <p:nvSpPr>
          <p:cNvPr id="2355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355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spcBef>
                <a:spcPts val="450"/>
              </a:spcBef>
              <a:buClrTx/>
              <a:tabLst>
                <a:tab pos="0" algn="l"/>
                <a:tab pos="919163" algn="l"/>
                <a:tab pos="1839913" algn="l"/>
                <a:tab pos="2760663" algn="l"/>
                <a:tab pos="3679825" algn="l"/>
                <a:tab pos="4600575" algn="l"/>
                <a:tab pos="5521325" algn="l"/>
                <a:tab pos="6442075" algn="l"/>
                <a:tab pos="7361238" algn="l"/>
                <a:tab pos="8281988" algn="l"/>
                <a:tab pos="9202738" algn="l"/>
                <a:tab pos="10123488" algn="l"/>
              </a:tabLst>
            </a:pPr>
            <a:endParaRPr lang="ru-RU" altLang="ru-RU">
              <a:latin typeface="Times New Roman" panose="02020603050405020304" pitchFamily="18" charset="0"/>
              <a:ea typeface="SimSun"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3ADB7DE-E36C-4668-8047-627C621D1068}" type="slidenum">
              <a:rPr lang="ru-RU" altLang="ru-RU" smtClean="0"/>
              <a:pPr>
                <a:spcBef>
                  <a:spcPct val="0"/>
                </a:spcBef>
                <a:buSzPct val="45000"/>
                <a:buFont typeface="Wingdings" panose="05000000000000000000" pitchFamily="2" charset="2"/>
                <a:buNone/>
              </a:pPr>
              <a:t>5</a:t>
            </a:fld>
            <a:endParaRPr lang="ru-RU" altLang="ru-RU"/>
          </a:p>
        </p:txBody>
      </p:sp>
      <p:sp>
        <p:nvSpPr>
          <p:cNvPr id="2560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560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E6A271-3CF2-491E-841D-37F3FF06A553}" type="slidenum">
              <a:rPr lang="ru-RU" altLang="ru-RU" smtClean="0"/>
              <a:pPr>
                <a:spcBef>
                  <a:spcPct val="0"/>
                </a:spcBef>
                <a:buSzPct val="45000"/>
                <a:buFont typeface="Wingdings" panose="05000000000000000000" pitchFamily="2" charset="2"/>
                <a:buNone/>
              </a:pPr>
              <a:t>6</a:t>
            </a:fld>
            <a:endParaRPr lang="ru-RU" altLang="ru-RU"/>
          </a:p>
        </p:txBody>
      </p:sp>
      <p:sp>
        <p:nvSpPr>
          <p:cNvPr id="27651"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27652"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6BC0A56A-6107-4B35-8195-B34063FB00C3}" type="slidenum">
              <a:rPr lang="ru-RU" altLang="ru-RU" smtClean="0"/>
              <a:pPr>
                <a:spcBef>
                  <a:spcPct val="0"/>
                </a:spcBef>
                <a:buSzPct val="45000"/>
                <a:buFont typeface="Wingdings" panose="05000000000000000000" pitchFamily="2" charset="2"/>
                <a:buNone/>
              </a:pPr>
              <a:t>9</a:t>
            </a:fld>
            <a:endParaRPr lang="ru-RU" altLang="ru-RU"/>
          </a:p>
        </p:txBody>
      </p:sp>
      <p:sp>
        <p:nvSpPr>
          <p:cNvPr id="31747"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1748"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106C380-E40F-409F-9BC9-DD123544C0DA}" type="slidenum">
              <a:rPr lang="ru-RU" altLang="ru-RU" smtClean="0"/>
              <a:pPr>
                <a:spcBef>
                  <a:spcPct val="0"/>
                </a:spcBef>
                <a:buSzPct val="45000"/>
                <a:buFont typeface="Wingdings" panose="05000000000000000000" pitchFamily="2" charset="2"/>
                <a:buNone/>
              </a:pPr>
              <a:t>10</a:t>
            </a:fld>
            <a:endParaRPr lang="ru-RU" altLang="ru-RU"/>
          </a:p>
        </p:txBody>
      </p:sp>
      <p:sp>
        <p:nvSpPr>
          <p:cNvPr id="33795"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3796"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7075" algn="l"/>
                <a:tab pos="1455738" algn="l"/>
                <a:tab pos="2184400" algn="l"/>
                <a:tab pos="2913063"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42A6C93-DDDE-4695-9255-FBF05E955472}" type="slidenum">
              <a:rPr lang="ru-RU" altLang="ru-RU" smtClean="0"/>
              <a:pPr>
                <a:spcBef>
                  <a:spcPct val="0"/>
                </a:spcBef>
                <a:buSzPct val="45000"/>
                <a:buFont typeface="Wingdings" panose="05000000000000000000" pitchFamily="2" charset="2"/>
                <a:buNone/>
              </a:pPr>
              <a:t>11</a:t>
            </a:fld>
            <a:endParaRPr lang="ru-RU" altLang="ru-RU"/>
          </a:p>
        </p:txBody>
      </p:sp>
      <p:sp>
        <p:nvSpPr>
          <p:cNvPr id="35843" name="Rectangle 1"/>
          <p:cNvSpPr>
            <a:spLocks noGrp="1" noRot="1" noChangeAspect="1" noChangeArrowheads="1" noTextEdit="1"/>
          </p:cNvSpPr>
          <p:nvPr>
            <p:ph type="sldImg"/>
          </p:nvPr>
        </p:nvSpPr>
        <p:spPr>
          <a:xfrm>
            <a:off x="711200" y="744538"/>
            <a:ext cx="5375275" cy="3722687"/>
          </a:xfrm>
          <a:solidFill>
            <a:srgbClr val="FFFFFF"/>
          </a:solidFill>
          <a:ln/>
        </p:spPr>
      </p:sp>
      <p:sp>
        <p:nvSpPr>
          <p:cNvPr id="35844" name="Rectangle 2"/>
          <p:cNvSpPr>
            <a:spLocks noGrp="1" noChangeArrowheads="1"/>
          </p:cNvSpPr>
          <p:nvPr>
            <p:ph type="body" idx="1"/>
          </p:nvPr>
        </p:nvSpPr>
        <p:spPr>
          <a:xfrm>
            <a:off x="681038" y="4714875"/>
            <a:ext cx="543560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7"/>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2"/>
          <p:cNvSpPr>
            <a:spLocks noGrp="1" noChangeArrowheads="1"/>
          </p:cNvSpPr>
          <p:nvPr>
            <p:ph type="sldNum" idx="10"/>
          </p:nvPr>
        </p:nvSpPr>
        <p:spPr>
          <a:ln/>
        </p:spPr>
        <p:txBody>
          <a:bodyPr/>
          <a:lstStyle>
            <a:lvl1pPr>
              <a:defRPr/>
            </a:lvl1pPr>
          </a:lstStyle>
          <a:p>
            <a:pPr>
              <a:defRPr/>
            </a:pPr>
            <a:fld id="{63CB7F7F-12B3-44E7-9801-288097474732}" type="slidenum">
              <a:rPr lang="ru-RU" altLang="ru-RU"/>
              <a:pPr>
                <a:defRPr/>
              </a:pPr>
              <a:t>‹#›</a:t>
            </a:fld>
            <a:endParaRPr lang="ru-RU" altLang="ru-RU"/>
          </a:p>
        </p:txBody>
      </p:sp>
    </p:spTree>
    <p:extLst>
      <p:ext uri="{BB962C8B-B14F-4D97-AF65-F5344CB8AC3E}">
        <p14:creationId xmlns:p14="http://schemas.microsoft.com/office/powerpoint/2010/main" val="248373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DAB41FB8-F34E-4D68-AF43-30ABE0913519}" type="slidenum">
              <a:rPr lang="ru-RU" altLang="ru-RU"/>
              <a:pPr>
                <a:defRPr/>
              </a:pPr>
              <a:t>‹#›</a:t>
            </a:fld>
            <a:endParaRPr lang="ru-RU" altLang="ru-RU"/>
          </a:p>
        </p:txBody>
      </p:sp>
    </p:spTree>
    <p:extLst>
      <p:ext uri="{BB962C8B-B14F-4D97-AF65-F5344CB8AC3E}">
        <p14:creationId xmlns:p14="http://schemas.microsoft.com/office/powerpoint/2010/main" val="15197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72"/>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72"/>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B7EF3828-914E-4D52-BD10-D675B70EE47F}" type="slidenum">
              <a:rPr lang="ru-RU" altLang="ru-RU"/>
              <a:pPr>
                <a:defRPr/>
              </a:pPr>
              <a:t>‹#›</a:t>
            </a:fld>
            <a:endParaRPr lang="ru-RU" altLang="ru-RU"/>
          </a:p>
        </p:txBody>
      </p:sp>
    </p:spTree>
    <p:extLst>
      <p:ext uri="{BB962C8B-B14F-4D97-AF65-F5344CB8AC3E}">
        <p14:creationId xmlns:p14="http://schemas.microsoft.com/office/powerpoint/2010/main" val="717427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43"/>
            <a:ext cx="8421688" cy="1470025"/>
          </a:xfrm>
        </p:spPr>
        <p:txBody>
          <a:bodyPr/>
          <a:lstStyle/>
          <a:p>
            <a:r>
              <a:rPr lang="ru-RU"/>
              <a:t>Образец заголовка</a:t>
            </a:r>
          </a:p>
        </p:txBody>
      </p:sp>
      <p:sp>
        <p:nvSpPr>
          <p:cNvPr id="3" name="Подзаголовок 2"/>
          <p:cNvSpPr>
            <a:spLocks noGrp="1"/>
          </p:cNvSpPr>
          <p:nvPr>
            <p:ph type="subTitle" idx="1"/>
          </p:nvPr>
        </p:nvSpPr>
        <p:spPr>
          <a:xfrm>
            <a:off x="1485900" y="3886200"/>
            <a:ext cx="69357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19"/>
          <p:cNvSpPr>
            <a:spLocks noGrp="1" noChangeArrowheads="1"/>
          </p:cNvSpPr>
          <p:nvPr>
            <p:ph type="sldNum" idx="10"/>
          </p:nvPr>
        </p:nvSpPr>
        <p:spPr>
          <a:ln/>
        </p:spPr>
        <p:txBody>
          <a:bodyPr/>
          <a:lstStyle>
            <a:lvl1pPr>
              <a:defRPr/>
            </a:lvl1pPr>
          </a:lstStyle>
          <a:p>
            <a:pPr>
              <a:defRPr/>
            </a:pPr>
            <a:fld id="{8A79A70E-BF96-4130-8811-03CED188DB53}" type="slidenum">
              <a:rPr lang="ru-RU" altLang="ru-RU"/>
              <a:pPr>
                <a:defRPr/>
              </a:pPr>
              <a:t>‹#›</a:t>
            </a:fld>
            <a:endParaRPr lang="ru-RU" altLang="ru-RU"/>
          </a:p>
        </p:txBody>
      </p:sp>
    </p:spTree>
    <p:extLst>
      <p:ext uri="{BB962C8B-B14F-4D97-AF65-F5344CB8AC3E}">
        <p14:creationId xmlns:p14="http://schemas.microsoft.com/office/powerpoint/2010/main" val="2849708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FB35F4A-646F-4797-A65F-A3BECE23710A}" type="slidenum">
              <a:rPr lang="ru-RU" altLang="ru-RU"/>
              <a:pPr>
                <a:defRPr/>
              </a:pPr>
              <a:t>‹#›</a:t>
            </a:fld>
            <a:endParaRPr lang="ru-RU" altLang="ru-RU"/>
          </a:p>
        </p:txBody>
      </p:sp>
    </p:spTree>
    <p:extLst>
      <p:ext uri="{BB962C8B-B14F-4D97-AF65-F5344CB8AC3E}">
        <p14:creationId xmlns:p14="http://schemas.microsoft.com/office/powerpoint/2010/main" val="205631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48" y="4406918"/>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48"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9"/>
          <p:cNvSpPr>
            <a:spLocks noGrp="1" noChangeArrowheads="1"/>
          </p:cNvSpPr>
          <p:nvPr>
            <p:ph type="sldNum" idx="10"/>
          </p:nvPr>
        </p:nvSpPr>
        <p:spPr>
          <a:ln/>
        </p:spPr>
        <p:txBody>
          <a:bodyPr/>
          <a:lstStyle>
            <a:lvl1pPr>
              <a:defRPr/>
            </a:lvl1pPr>
          </a:lstStyle>
          <a:p>
            <a:pPr>
              <a:defRPr/>
            </a:pPr>
            <a:fld id="{8CE59D51-D7C1-43DC-BE57-ADDD7C3AF967}" type="slidenum">
              <a:rPr lang="ru-RU" altLang="ru-RU"/>
              <a:pPr>
                <a:defRPr/>
              </a:pPr>
              <a:t>‹#›</a:t>
            </a:fld>
            <a:endParaRPr lang="ru-RU" altLang="ru-RU"/>
          </a:p>
        </p:txBody>
      </p:sp>
    </p:spTree>
    <p:extLst>
      <p:ext uri="{BB962C8B-B14F-4D97-AF65-F5344CB8AC3E}">
        <p14:creationId xmlns:p14="http://schemas.microsoft.com/office/powerpoint/2010/main" val="628913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0"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9"/>
          <p:cNvSpPr>
            <a:spLocks noGrp="1" noChangeArrowheads="1"/>
          </p:cNvSpPr>
          <p:nvPr>
            <p:ph type="sldNum" idx="10"/>
          </p:nvPr>
        </p:nvSpPr>
        <p:spPr>
          <a:ln/>
        </p:spPr>
        <p:txBody>
          <a:bodyPr/>
          <a:lstStyle>
            <a:lvl1pPr>
              <a:defRPr/>
            </a:lvl1pPr>
          </a:lstStyle>
          <a:p>
            <a:pPr>
              <a:defRPr/>
            </a:pPr>
            <a:fld id="{D82918D1-815F-4C96-9CFF-E962FA7618C7}" type="slidenum">
              <a:rPr lang="ru-RU" altLang="ru-RU"/>
              <a:pPr>
                <a:defRPr/>
              </a:pPr>
              <a:t>‹#›</a:t>
            </a:fld>
            <a:endParaRPr lang="ru-RU" altLang="ru-RU"/>
          </a:p>
        </p:txBody>
      </p:sp>
    </p:spTree>
    <p:extLst>
      <p:ext uri="{BB962C8B-B14F-4D97-AF65-F5344CB8AC3E}">
        <p14:creationId xmlns:p14="http://schemas.microsoft.com/office/powerpoint/2010/main" val="4251190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5"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5"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9"/>
          <p:cNvSpPr>
            <a:spLocks noGrp="1" noChangeArrowheads="1"/>
          </p:cNvSpPr>
          <p:nvPr>
            <p:ph type="sldNum" idx="10"/>
          </p:nvPr>
        </p:nvSpPr>
        <p:spPr>
          <a:ln/>
        </p:spPr>
        <p:txBody>
          <a:bodyPr/>
          <a:lstStyle>
            <a:lvl1pPr>
              <a:defRPr/>
            </a:lvl1pPr>
          </a:lstStyle>
          <a:p>
            <a:pPr>
              <a:defRPr/>
            </a:pPr>
            <a:fld id="{AD8DB2B4-6F20-4316-9BEB-3CBCB2021F56}" type="slidenum">
              <a:rPr lang="ru-RU" altLang="ru-RU"/>
              <a:pPr>
                <a:defRPr/>
              </a:pPr>
              <a:t>‹#›</a:t>
            </a:fld>
            <a:endParaRPr lang="ru-RU" altLang="ru-RU"/>
          </a:p>
        </p:txBody>
      </p:sp>
    </p:spTree>
    <p:extLst>
      <p:ext uri="{BB962C8B-B14F-4D97-AF65-F5344CB8AC3E}">
        <p14:creationId xmlns:p14="http://schemas.microsoft.com/office/powerpoint/2010/main" val="769760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9"/>
          <p:cNvSpPr>
            <a:spLocks noGrp="1" noChangeArrowheads="1"/>
          </p:cNvSpPr>
          <p:nvPr>
            <p:ph type="sldNum" idx="10"/>
          </p:nvPr>
        </p:nvSpPr>
        <p:spPr>
          <a:ln/>
        </p:spPr>
        <p:txBody>
          <a:bodyPr/>
          <a:lstStyle>
            <a:lvl1pPr>
              <a:defRPr/>
            </a:lvl1pPr>
          </a:lstStyle>
          <a:p>
            <a:pPr>
              <a:defRPr/>
            </a:pPr>
            <a:fld id="{5FD6C6D5-86D6-4826-B9E7-EF28672CFD2C}" type="slidenum">
              <a:rPr lang="ru-RU" altLang="ru-RU"/>
              <a:pPr>
                <a:defRPr/>
              </a:pPr>
              <a:t>‹#›</a:t>
            </a:fld>
            <a:endParaRPr lang="ru-RU" altLang="ru-RU"/>
          </a:p>
        </p:txBody>
      </p:sp>
    </p:spTree>
    <p:extLst>
      <p:ext uri="{BB962C8B-B14F-4D97-AF65-F5344CB8AC3E}">
        <p14:creationId xmlns:p14="http://schemas.microsoft.com/office/powerpoint/2010/main" val="364083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9"/>
          <p:cNvSpPr>
            <a:spLocks noGrp="1" noChangeArrowheads="1"/>
          </p:cNvSpPr>
          <p:nvPr>
            <p:ph type="sldNum" idx="10"/>
          </p:nvPr>
        </p:nvSpPr>
        <p:spPr>
          <a:ln/>
        </p:spPr>
        <p:txBody>
          <a:bodyPr/>
          <a:lstStyle>
            <a:lvl1pPr>
              <a:defRPr/>
            </a:lvl1pPr>
          </a:lstStyle>
          <a:p>
            <a:pPr>
              <a:defRPr/>
            </a:pPr>
            <a:fld id="{DEE565A7-C828-44FD-9217-BA122667207B}" type="slidenum">
              <a:rPr lang="ru-RU" altLang="ru-RU"/>
              <a:pPr>
                <a:defRPr/>
              </a:pPr>
              <a:t>‹#›</a:t>
            </a:fld>
            <a:endParaRPr lang="ru-RU" altLang="ru-RU"/>
          </a:p>
        </p:txBody>
      </p:sp>
    </p:spTree>
    <p:extLst>
      <p:ext uri="{BB962C8B-B14F-4D97-AF65-F5344CB8AC3E}">
        <p14:creationId xmlns:p14="http://schemas.microsoft.com/office/powerpoint/2010/main" val="3017209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68"/>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03871EEF-59FB-4C5D-B16C-25A083606C98}" type="slidenum">
              <a:rPr lang="ru-RU" altLang="ru-RU"/>
              <a:pPr>
                <a:defRPr/>
              </a:pPr>
              <a:t>‹#›</a:t>
            </a:fld>
            <a:endParaRPr lang="ru-RU" altLang="ru-RU"/>
          </a:p>
        </p:txBody>
      </p:sp>
    </p:spTree>
    <p:extLst>
      <p:ext uri="{BB962C8B-B14F-4D97-AF65-F5344CB8AC3E}">
        <p14:creationId xmlns:p14="http://schemas.microsoft.com/office/powerpoint/2010/main" val="205163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idx="10"/>
          </p:nvPr>
        </p:nvSpPr>
        <p:spPr>
          <a:ln/>
        </p:spPr>
        <p:txBody>
          <a:bodyPr/>
          <a:lstStyle>
            <a:lvl1pPr>
              <a:defRPr/>
            </a:lvl1pPr>
          </a:lstStyle>
          <a:p>
            <a:pPr>
              <a:defRPr/>
            </a:pPr>
            <a:fld id="{68ADDA34-0763-48FB-A1B1-7B90EE9E079A}" type="slidenum">
              <a:rPr lang="ru-RU" altLang="ru-RU"/>
              <a:pPr>
                <a:defRPr/>
              </a:pPr>
              <a:t>‹#›</a:t>
            </a:fld>
            <a:endParaRPr lang="ru-RU" altLang="ru-RU"/>
          </a:p>
        </p:txBody>
      </p:sp>
    </p:spTree>
    <p:extLst>
      <p:ext uri="{BB962C8B-B14F-4D97-AF65-F5344CB8AC3E}">
        <p14:creationId xmlns:p14="http://schemas.microsoft.com/office/powerpoint/2010/main" val="2627727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2"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2"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2"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9"/>
          <p:cNvSpPr>
            <a:spLocks noGrp="1" noChangeArrowheads="1"/>
          </p:cNvSpPr>
          <p:nvPr>
            <p:ph type="sldNum" idx="10"/>
          </p:nvPr>
        </p:nvSpPr>
        <p:spPr>
          <a:ln/>
        </p:spPr>
        <p:txBody>
          <a:bodyPr/>
          <a:lstStyle>
            <a:lvl1pPr>
              <a:defRPr/>
            </a:lvl1pPr>
          </a:lstStyle>
          <a:p>
            <a:pPr>
              <a:defRPr/>
            </a:pPr>
            <a:fld id="{DA744589-5A82-4501-86E5-DB8D190F2308}" type="slidenum">
              <a:rPr lang="ru-RU" altLang="ru-RU"/>
              <a:pPr>
                <a:defRPr/>
              </a:pPr>
              <a:t>‹#›</a:t>
            </a:fld>
            <a:endParaRPr lang="ru-RU" altLang="ru-RU"/>
          </a:p>
        </p:txBody>
      </p:sp>
    </p:spTree>
    <p:extLst>
      <p:ext uri="{BB962C8B-B14F-4D97-AF65-F5344CB8AC3E}">
        <p14:creationId xmlns:p14="http://schemas.microsoft.com/office/powerpoint/2010/main" val="204107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3EF74079-632F-4C08-95F2-B4AA153364D7}" type="slidenum">
              <a:rPr lang="ru-RU" altLang="ru-RU"/>
              <a:pPr>
                <a:defRPr/>
              </a:pPr>
              <a:t>‹#›</a:t>
            </a:fld>
            <a:endParaRPr lang="ru-RU" altLang="ru-RU"/>
          </a:p>
        </p:txBody>
      </p:sp>
    </p:spTree>
    <p:extLst>
      <p:ext uri="{BB962C8B-B14F-4D97-AF65-F5344CB8AC3E}">
        <p14:creationId xmlns:p14="http://schemas.microsoft.com/office/powerpoint/2010/main" val="922012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3" y="425468"/>
            <a:ext cx="2227263" cy="544036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95300" y="425468"/>
            <a:ext cx="6534150" cy="54403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9"/>
          <p:cNvSpPr>
            <a:spLocks noGrp="1" noChangeArrowheads="1"/>
          </p:cNvSpPr>
          <p:nvPr>
            <p:ph type="sldNum" idx="10"/>
          </p:nvPr>
        </p:nvSpPr>
        <p:spPr>
          <a:ln/>
        </p:spPr>
        <p:txBody>
          <a:bodyPr/>
          <a:lstStyle>
            <a:lvl1pPr>
              <a:defRPr/>
            </a:lvl1pPr>
          </a:lstStyle>
          <a:p>
            <a:pPr>
              <a:defRPr/>
            </a:pPr>
            <a:fld id="{107A160A-A4DD-4DD0-9DD2-BD229D763D7C}" type="slidenum">
              <a:rPr lang="ru-RU" altLang="ru-RU"/>
              <a:pPr>
                <a:defRPr/>
              </a:pPr>
              <a:t>‹#›</a:t>
            </a:fld>
            <a:endParaRPr lang="ru-RU" altLang="ru-RU"/>
          </a:p>
        </p:txBody>
      </p:sp>
    </p:spTree>
    <p:extLst>
      <p:ext uri="{BB962C8B-B14F-4D97-AF65-F5344CB8AC3E}">
        <p14:creationId xmlns:p14="http://schemas.microsoft.com/office/powerpoint/2010/main" val="3429143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907588"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907588"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96867" y="5052546"/>
            <a:ext cx="610774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1B8AC6CA-37A6-4A0F-B6F7-9B6D51431FDF}" type="datetimeFigureOut">
              <a:rPr lang="en-US" smtClean="0"/>
              <a:pPr>
                <a:defRPr/>
              </a:pPr>
              <a:t>9/29/2025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5F3DFD-F4DA-4B16-9296-2DD6FFF50956}" type="slidenum">
              <a:rPr lang="ru-RU" altLang="ru-RU" smtClean="0"/>
              <a:pPr>
                <a:defRPr/>
              </a:pPr>
              <a:t>‹#›</a:t>
            </a:fld>
            <a:endParaRPr lang="ru-RU" altLang="ru-RU"/>
          </a:p>
        </p:txBody>
      </p:sp>
      <p:sp>
        <p:nvSpPr>
          <p:cNvPr id="2" name="Title 1"/>
          <p:cNvSpPr>
            <a:spLocks noGrp="1"/>
          </p:cNvSpPr>
          <p:nvPr>
            <p:ph type="ctrTitle"/>
          </p:nvPr>
        </p:nvSpPr>
        <p:spPr>
          <a:xfrm>
            <a:off x="885855" y="3132290"/>
            <a:ext cx="7774543"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916D0815-DF22-4811-9E60-C1789549858E}" type="datetimeFigureOut">
              <a:rPr lang="en-US" smtClean="0"/>
              <a:pPr>
                <a:defRPr/>
              </a:pPr>
              <a:t>9/29/2025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15301F-2692-4F63-BA14-89C8FB55066B}"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38448" y="731520"/>
            <a:ext cx="6935312"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2981" y="2172648"/>
            <a:ext cx="6464924"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191326" y="4607511"/>
            <a:ext cx="6469072"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AADCA78B-A3E6-4C75-9CCD-0F3402297A1E}" type="datetimeFigureOut">
              <a:rPr lang="en-US" smtClean="0"/>
              <a:pPr>
                <a:defRPr/>
              </a:pPr>
              <a:t>9/29/2025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37369F-A645-4244-8DA0-A2FD87152EE2}" type="slidenum">
              <a:rPr lang="ru-RU" altLang="ru-RU" smtClean="0"/>
              <a:pPr>
                <a:defRPr/>
              </a:pPr>
              <a:t>‹#›</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3AD1E8F7-D813-472C-878E-73FB602595AD}" type="datetimeFigureOut">
              <a:rPr lang="en-US" smtClean="0"/>
              <a:pPr>
                <a:defRPr/>
              </a:pPr>
              <a:t>9/29/2025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77FFEFA-3BC0-41A8-A2C6-E7AE108B134E}" type="slidenum">
              <a:rPr lang="ru-RU" altLang="ru-RU" smtClean="0"/>
              <a:pPr>
                <a:defRPr/>
              </a:pPr>
              <a:t>‹#›</a:t>
            </a:fld>
            <a:endParaRPr lang="ru-RU" altLang="ru-RU"/>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38448" y="731519"/>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033055" y="731520"/>
            <a:ext cx="3626177"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8449"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3019" y="1400327"/>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35384" y="731520"/>
            <a:ext cx="3626177"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032917" y="1399032"/>
            <a:ext cx="3626177"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E370105C-7DE1-4528-9D9B-C18D95131C83}" type="datetimeFigureOut">
              <a:rPr lang="en-US" smtClean="0"/>
              <a:pPr>
                <a:defRPr/>
              </a:pPr>
              <a:t>9/29/2025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25F654B-5423-4C3C-BDD4-72CC59DC6227}" type="slidenum">
              <a:rPr lang="ru-RU" altLang="ru-RU" smtClean="0"/>
              <a:pPr>
                <a:defRPr/>
              </a:pPr>
              <a:t>‹#›</a:t>
            </a:fld>
            <a:endParaRPr lang="ru-RU" altLang="ru-RU"/>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46EF36B0-620E-4D3E-A6EF-98F9A63FFB6D}" type="datetimeFigureOut">
              <a:rPr lang="en-US" smtClean="0"/>
              <a:pPr>
                <a:defRPr/>
              </a:pPr>
              <a:t>9/29/2025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F22B0AA-9D19-4AE2-B93A-8A6475E1424B}" type="slidenum">
              <a:rPr lang="ru-RU" altLang="ru-RU" smtClean="0"/>
              <a:pPr>
                <a:defRPr/>
              </a:pPr>
              <a:t>‹#›</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6B4D99-6895-4037-8A65-7C963C36557A}" type="datetimeFigureOut">
              <a:rPr lang="en-US" smtClean="0"/>
              <a:pPr>
                <a:defRPr/>
              </a:pPr>
              <a:t>9/29/2025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832DEF4-1352-4BF1-8893-93334558EC80}" type="slidenum">
              <a:rPr lang="ru-RU" altLang="ru-RU" smtClean="0"/>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650" y="4406922"/>
            <a:ext cx="8421687"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82650" y="2906713"/>
            <a:ext cx="84216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sldNum" idx="10"/>
          </p:nvPr>
        </p:nvSpPr>
        <p:spPr>
          <a:ln/>
        </p:spPr>
        <p:txBody>
          <a:bodyPr/>
          <a:lstStyle>
            <a:lvl1pPr>
              <a:defRPr/>
            </a:lvl1pPr>
          </a:lstStyle>
          <a:p>
            <a:pPr>
              <a:defRPr/>
            </a:pPr>
            <a:fld id="{FACD97DD-033A-4EDA-939C-29B861F001C9}" type="slidenum">
              <a:rPr lang="ru-RU" altLang="ru-RU"/>
              <a:pPr>
                <a:defRPr/>
              </a:pPr>
              <a:t>‹#›</a:t>
            </a:fld>
            <a:endParaRPr lang="ru-RU" altLang="ru-RU"/>
          </a:p>
        </p:txBody>
      </p:sp>
    </p:spTree>
    <p:extLst>
      <p:ext uri="{BB962C8B-B14F-4D97-AF65-F5344CB8AC3E}">
        <p14:creationId xmlns:p14="http://schemas.microsoft.com/office/powerpoint/2010/main" val="387864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09166" y="2209801"/>
            <a:ext cx="3939724"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977106" y="731520"/>
            <a:ext cx="4352540"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65599" y="3497802"/>
            <a:ext cx="3671637"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417EB7A1-5555-4979-B959-487F6E6C25EC}" type="datetimeFigureOut">
              <a:rPr lang="en-US" smtClean="0"/>
              <a:pPr>
                <a:defRPr/>
              </a:pPr>
              <a:t>9/29/2025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EC0D36-A9B5-4895-88D6-5B35D0463C45}" type="slidenum">
              <a:rPr lang="ru-RU" altLang="ru-RU" smtClean="0"/>
              <a:pPr>
                <a:defRPr/>
              </a:pPr>
              <a:t>‹#›</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907588"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907588"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907588"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848883" y="1143000"/>
            <a:ext cx="4458415"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51197" y="1010486"/>
            <a:ext cx="4002598"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7C163143-4FD2-47A2-B999-2E191F908055}" type="datetimeFigureOut">
              <a:rPr lang="en-US" smtClean="0"/>
              <a:pPr>
                <a:defRPr/>
              </a:pPr>
              <a:t>9/29/2025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C0E4AAA-B79E-48D7-9E91-7B0654856B0C}" type="slidenum">
              <a:rPr lang="ru-RU" altLang="ru-RU" smtClean="0"/>
              <a:pPr>
                <a:defRPr/>
              </a:pPr>
              <a:t>‹#›</a:t>
            </a:fld>
            <a:endParaRPr lang="ru-RU" altLang="ru-RU"/>
          </a:p>
        </p:txBody>
      </p:sp>
      <p:sp>
        <p:nvSpPr>
          <p:cNvPr id="2" name="Title 1"/>
          <p:cNvSpPr>
            <a:spLocks noGrp="1"/>
          </p:cNvSpPr>
          <p:nvPr>
            <p:ph type="title"/>
          </p:nvPr>
        </p:nvSpPr>
        <p:spPr>
          <a:xfrm>
            <a:off x="788000" y="4464421"/>
            <a:ext cx="691660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064081" y="731519"/>
            <a:ext cx="6935312"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A6C842AF-8810-46E2-B11A-57E959430954}" type="datetimeFigureOut">
              <a:rPr lang="en-US" smtClean="0"/>
              <a:pPr>
                <a:defRPr/>
              </a:pPr>
              <a:t>9/29/2025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63E24C-101D-4BB6-A4BD-DE69015F963C}" type="slidenum">
              <a:rPr lang="ru-RU" altLang="ru-RU" smtClean="0"/>
              <a:pPr>
                <a:defRPr/>
              </a:pPr>
              <a:t>‹#›</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0105" y="376517"/>
            <a:ext cx="2229207"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601700" y="731519"/>
            <a:ext cx="5232566"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2AD03F2-5541-4515-B187-63F71F0CB5B5}" type="datetimeFigureOut">
              <a:rPr lang="en-US" smtClean="0"/>
              <a:pPr>
                <a:defRPr/>
              </a:pPr>
              <a:t>9/29/2025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03CD1A-8231-43AC-86D5-A6022638C94A}" type="slidenum">
              <a:rPr lang="ru-RU" altLang="ru-RU" smtClean="0"/>
              <a:pPr>
                <a:defRPr/>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95312" y="1981206"/>
            <a:ext cx="4379913"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027618" y="1981206"/>
            <a:ext cx="43815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idx="10"/>
          </p:nvPr>
        </p:nvSpPr>
        <p:spPr>
          <a:ln/>
        </p:spPr>
        <p:txBody>
          <a:bodyPr/>
          <a:lstStyle>
            <a:lvl1pPr>
              <a:defRPr/>
            </a:lvl1pPr>
          </a:lstStyle>
          <a:p>
            <a:pPr>
              <a:defRPr/>
            </a:pPr>
            <a:fld id="{8263E63C-DF0C-491B-B786-8B6458A03053}" type="slidenum">
              <a:rPr lang="ru-RU" altLang="ru-RU"/>
              <a:pPr>
                <a:defRPr/>
              </a:pPr>
              <a:t>‹#›</a:t>
            </a:fld>
            <a:endParaRPr lang="ru-RU" altLang="ru-RU"/>
          </a:p>
        </p:txBody>
      </p:sp>
    </p:spTree>
    <p:extLst>
      <p:ext uri="{BB962C8B-B14F-4D97-AF65-F5344CB8AC3E}">
        <p14:creationId xmlns:p14="http://schemas.microsoft.com/office/powerpoint/2010/main" val="102765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1" y="274638"/>
            <a:ext cx="8916988"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95312"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95312"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32387" y="1535113"/>
            <a:ext cx="43799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5032387" y="2174875"/>
            <a:ext cx="43799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idx="10"/>
          </p:nvPr>
        </p:nvSpPr>
        <p:spPr>
          <a:ln/>
        </p:spPr>
        <p:txBody>
          <a:bodyPr/>
          <a:lstStyle>
            <a:lvl1pPr>
              <a:defRPr/>
            </a:lvl1pPr>
          </a:lstStyle>
          <a:p>
            <a:pPr>
              <a:defRPr/>
            </a:pPr>
            <a:fld id="{D843A47A-EA88-4721-8176-0DC9A182318A}" type="slidenum">
              <a:rPr lang="ru-RU" altLang="ru-RU"/>
              <a:pPr>
                <a:defRPr/>
              </a:pPr>
              <a:t>‹#›</a:t>
            </a:fld>
            <a:endParaRPr lang="ru-RU" altLang="ru-RU"/>
          </a:p>
        </p:txBody>
      </p:sp>
    </p:spTree>
    <p:extLst>
      <p:ext uri="{BB962C8B-B14F-4D97-AF65-F5344CB8AC3E}">
        <p14:creationId xmlns:p14="http://schemas.microsoft.com/office/powerpoint/2010/main" val="105729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idx="10"/>
          </p:nvPr>
        </p:nvSpPr>
        <p:spPr>
          <a:ln/>
        </p:spPr>
        <p:txBody>
          <a:bodyPr/>
          <a:lstStyle>
            <a:lvl1pPr>
              <a:defRPr/>
            </a:lvl1pPr>
          </a:lstStyle>
          <a:p>
            <a:pPr>
              <a:defRPr/>
            </a:pPr>
            <a:fld id="{C2145C94-8170-4E8D-8504-CB26DC26B4DF}" type="slidenum">
              <a:rPr lang="ru-RU" altLang="ru-RU"/>
              <a:pPr>
                <a:defRPr/>
              </a:pPr>
              <a:t>‹#›</a:t>
            </a:fld>
            <a:endParaRPr lang="ru-RU" altLang="ru-RU"/>
          </a:p>
        </p:txBody>
      </p:sp>
    </p:spTree>
    <p:extLst>
      <p:ext uri="{BB962C8B-B14F-4D97-AF65-F5344CB8AC3E}">
        <p14:creationId xmlns:p14="http://schemas.microsoft.com/office/powerpoint/2010/main" val="157189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E4A4005A-96C5-4B0C-A8B8-E9569E7E596D}" type="slidenum">
              <a:rPr lang="ru-RU" altLang="ru-RU"/>
              <a:pPr>
                <a:defRPr/>
              </a:pPr>
              <a:t>‹#›</a:t>
            </a:fld>
            <a:endParaRPr lang="ru-RU" altLang="ru-RU"/>
          </a:p>
        </p:txBody>
      </p:sp>
    </p:spTree>
    <p:extLst>
      <p:ext uri="{BB962C8B-B14F-4D97-AF65-F5344CB8AC3E}">
        <p14:creationId xmlns:p14="http://schemas.microsoft.com/office/powerpoint/2010/main" val="19213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3" y="273050"/>
            <a:ext cx="3259138"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873500" y="273072"/>
            <a:ext cx="553878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95303"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F1B6740B-C460-49C0-9E68-A6C722FE785B}" type="slidenum">
              <a:rPr lang="ru-RU" altLang="ru-RU"/>
              <a:pPr>
                <a:defRPr/>
              </a:pPr>
              <a:t>‹#›</a:t>
            </a:fld>
            <a:endParaRPr lang="ru-RU" altLang="ru-RU"/>
          </a:p>
        </p:txBody>
      </p:sp>
    </p:spTree>
    <p:extLst>
      <p:ext uri="{BB962C8B-B14F-4D97-AF65-F5344CB8AC3E}">
        <p14:creationId xmlns:p14="http://schemas.microsoft.com/office/powerpoint/2010/main" val="302688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525" y="4800600"/>
            <a:ext cx="5945187"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941525" y="612775"/>
            <a:ext cx="59451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941525" y="5367338"/>
            <a:ext cx="59451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sldNum" idx="10"/>
          </p:nvPr>
        </p:nvSpPr>
        <p:spPr>
          <a:ln/>
        </p:spPr>
        <p:txBody>
          <a:bodyPr/>
          <a:lstStyle>
            <a:lvl1pPr>
              <a:defRPr/>
            </a:lvl1pPr>
          </a:lstStyle>
          <a:p>
            <a:pPr>
              <a:defRPr/>
            </a:pPr>
            <a:fld id="{80C9DD85-2C95-482F-9762-DC4619E16DC3}" type="slidenum">
              <a:rPr lang="ru-RU" altLang="ru-RU"/>
              <a:pPr>
                <a:defRPr/>
              </a:pPr>
              <a:t>‹#›</a:t>
            </a:fld>
            <a:endParaRPr lang="ru-RU" altLang="ru-RU"/>
          </a:p>
        </p:txBody>
      </p:sp>
    </p:spTree>
    <p:extLst>
      <p:ext uri="{BB962C8B-B14F-4D97-AF65-F5344CB8AC3E}">
        <p14:creationId xmlns:p14="http://schemas.microsoft.com/office/powerpoint/2010/main" val="398909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0" name="Rectangle 2"/>
          <p:cNvSpPr>
            <a:spLocks noGrp="1" noChangeArrowheads="1"/>
          </p:cNvSpPr>
          <p:nvPr>
            <p:ph type="sldNum"/>
          </p:nvPr>
        </p:nvSpPr>
        <p:spPr bwMode="auto">
          <a:xfrm>
            <a:off x="7099312" y="6248422"/>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134F4437-C249-4010-A930-58C7B46A434C}" type="slidenum">
              <a:rPr lang="ru-RU" altLang="ru-RU"/>
              <a:pPr>
                <a:defRPr/>
              </a:pPr>
              <a:t>‹#›</a:t>
            </a:fld>
            <a:endParaRPr lang="ru-RU" altLang="ru-RU"/>
          </a:p>
        </p:txBody>
      </p:sp>
      <p:grpSp>
        <p:nvGrpSpPr>
          <p:cNvPr id="1028" name="Group 3"/>
          <p:cNvGrpSpPr>
            <a:grpSpLocks/>
          </p:cNvGrpSpPr>
          <p:nvPr/>
        </p:nvGrpSpPr>
        <p:grpSpPr bwMode="auto">
          <a:xfrm>
            <a:off x="0" y="22"/>
            <a:ext cx="9904413" cy="544513"/>
            <a:chOff x="0" y="0"/>
            <a:chExt cx="6239" cy="343"/>
          </a:xfrm>
        </p:grpSpPr>
        <p:sp>
          <p:nvSpPr>
            <p:cNvPr id="1032" name="Rectangle 4"/>
            <p:cNvSpPr>
              <a:spLocks noChangeArrowheads="1"/>
            </p:cNvSpPr>
            <p:nvPr/>
          </p:nvSpPr>
          <p:spPr bwMode="auto">
            <a:xfrm>
              <a:off x="0" y="0"/>
              <a:ext cx="195" cy="336"/>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3" name="Rectangle 5"/>
            <p:cNvSpPr>
              <a:spLocks noChangeArrowheads="1"/>
            </p:cNvSpPr>
            <p:nvPr/>
          </p:nvSpPr>
          <p:spPr bwMode="auto">
            <a:xfrm>
              <a:off x="282" y="85"/>
              <a:ext cx="5958" cy="173"/>
            </a:xfrm>
            <a:prstGeom prst="rect">
              <a:avLst/>
            </a:prstGeom>
            <a:gradFill rotWithShape="0">
              <a:gsLst>
                <a:gs pos="0">
                  <a:srgbClr val="FFFFFF"/>
                </a:gs>
                <a:gs pos="100000">
                  <a:srgbClr val="00007D"/>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4" name="Rectangle 6"/>
            <p:cNvSpPr>
              <a:spLocks noChangeArrowheads="1"/>
            </p:cNvSpPr>
            <p:nvPr/>
          </p:nvSpPr>
          <p:spPr bwMode="auto">
            <a:xfrm>
              <a:off x="279" y="85"/>
              <a:ext cx="94" cy="8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5" name="Rectangle 7"/>
            <p:cNvSpPr>
              <a:spLocks noChangeArrowheads="1"/>
            </p:cNvSpPr>
            <p:nvPr/>
          </p:nvSpPr>
          <p:spPr bwMode="auto">
            <a:xfrm>
              <a:off x="373" y="0"/>
              <a:ext cx="95"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6" name="Rectangle 8"/>
            <p:cNvSpPr>
              <a:spLocks noChangeArrowheads="1"/>
            </p:cNvSpPr>
            <p:nvPr/>
          </p:nvSpPr>
          <p:spPr bwMode="auto">
            <a:xfrm>
              <a:off x="373" y="85"/>
              <a:ext cx="95" cy="8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7" name="Rectangle 9"/>
            <p:cNvSpPr>
              <a:spLocks noChangeArrowheads="1"/>
            </p:cNvSpPr>
            <p:nvPr/>
          </p:nvSpPr>
          <p:spPr bwMode="auto">
            <a:xfrm>
              <a:off x="187" y="173"/>
              <a:ext cx="93" cy="87"/>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8" name="Rectangle 10"/>
            <p:cNvSpPr>
              <a:spLocks noChangeArrowheads="1"/>
            </p:cNvSpPr>
            <p:nvPr/>
          </p:nvSpPr>
          <p:spPr bwMode="auto">
            <a:xfrm>
              <a:off x="90" y="86"/>
              <a:ext cx="96" cy="87"/>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39" name="Rectangle 11"/>
            <p:cNvSpPr>
              <a:spLocks noChangeArrowheads="1"/>
            </p:cNvSpPr>
            <p:nvPr/>
          </p:nvSpPr>
          <p:spPr bwMode="auto">
            <a:xfrm>
              <a:off x="279" y="171"/>
              <a:ext cx="94" cy="87"/>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040" name="Rectangle 12"/>
            <p:cNvSpPr>
              <a:spLocks noChangeArrowheads="1"/>
            </p:cNvSpPr>
            <p:nvPr/>
          </p:nvSpPr>
          <p:spPr bwMode="auto">
            <a:xfrm>
              <a:off x="187" y="258"/>
              <a:ext cx="93" cy="8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sp>
        <p:nvSpPr>
          <p:cNvPr id="1029" name="Rectangle 13"/>
          <p:cNvSpPr>
            <a:spLocks noGrp="1" noChangeArrowheads="1"/>
          </p:cNvSpPr>
          <p:nvPr>
            <p:ph type="title"/>
          </p:nvPr>
        </p:nvSpPr>
        <p:spPr bwMode="auto">
          <a:xfrm>
            <a:off x="495300" y="425472"/>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1030" name="Rectangle 14"/>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1031" name="Text Box 15"/>
          <p:cNvSpPr txBox="1">
            <a:spLocks noChangeArrowheads="1"/>
          </p:cNvSpPr>
          <p:nvPr/>
        </p:nvSpPr>
        <p:spPr bwMode="auto">
          <a:xfrm>
            <a:off x="495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18"/>
            <a:ext cx="9904413" cy="6856413"/>
            <a:chOff x="0" y="0"/>
            <a:chExt cx="6239" cy="4319"/>
          </a:xfrm>
        </p:grpSpPr>
        <p:sp>
          <p:nvSpPr>
            <p:cNvPr id="2056" name="Rectangle 2"/>
            <p:cNvSpPr>
              <a:spLocks noChangeArrowheads="1"/>
            </p:cNvSpPr>
            <p:nvPr/>
          </p:nvSpPr>
          <p:spPr bwMode="auto">
            <a:xfrm>
              <a:off x="0" y="0"/>
              <a:ext cx="2392" cy="4320"/>
            </a:xfrm>
            <a:prstGeom prst="rect">
              <a:avLst/>
            </a:prstGeom>
            <a:gradFill rotWithShape="0">
              <a:gsLst>
                <a:gs pos="0">
                  <a:srgbClr val="FFFFFF"/>
                </a:gs>
                <a:gs pos="100000">
                  <a:srgbClr val="CCCCE6"/>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7" name="Rectangle 3"/>
            <p:cNvSpPr>
              <a:spLocks noChangeArrowheads="1"/>
            </p:cNvSpPr>
            <p:nvPr/>
          </p:nvSpPr>
          <p:spPr bwMode="auto">
            <a:xfrm>
              <a:off x="1171" y="1065"/>
              <a:ext cx="5069" cy="1596"/>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nvGrpSpPr>
            <p:cNvPr id="2058" name="Group 4"/>
            <p:cNvGrpSpPr>
              <a:grpSpLocks/>
            </p:cNvGrpSpPr>
            <p:nvPr/>
          </p:nvGrpSpPr>
          <p:grpSpPr bwMode="auto">
            <a:xfrm>
              <a:off x="0" y="672"/>
              <a:ext cx="1955" cy="1988"/>
              <a:chOff x="0" y="672"/>
              <a:chExt cx="1955" cy="1988"/>
            </a:xfrm>
          </p:grpSpPr>
          <p:sp>
            <p:nvSpPr>
              <p:cNvPr id="2059" name="Rectangle 5"/>
              <p:cNvSpPr>
                <a:spLocks noChangeArrowheads="1"/>
              </p:cNvSpPr>
              <p:nvPr/>
            </p:nvSpPr>
            <p:spPr bwMode="auto">
              <a:xfrm>
                <a:off x="391" y="2257"/>
                <a:ext cx="393" cy="404"/>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0" name="Rectangle 6"/>
              <p:cNvSpPr>
                <a:spLocks noChangeArrowheads="1"/>
              </p:cNvSpPr>
              <p:nvPr/>
            </p:nvSpPr>
            <p:spPr bwMode="auto">
              <a:xfrm>
                <a:off x="1171" y="1065"/>
                <a:ext cx="392" cy="405"/>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1" name="Rectangle 7"/>
              <p:cNvSpPr>
                <a:spLocks noChangeArrowheads="1"/>
              </p:cNvSpPr>
              <p:nvPr/>
            </p:nvSpPr>
            <p:spPr bwMode="auto">
              <a:xfrm>
                <a:off x="1557" y="672"/>
                <a:ext cx="400" cy="400"/>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2" name="Rectangle 8"/>
              <p:cNvSpPr>
                <a:spLocks noChangeArrowheads="1"/>
              </p:cNvSpPr>
              <p:nvPr/>
            </p:nvSpPr>
            <p:spPr bwMode="auto">
              <a:xfrm>
                <a:off x="779" y="2257"/>
                <a:ext cx="398" cy="404"/>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3" name="Rectangle 9"/>
              <p:cNvSpPr>
                <a:spLocks noChangeArrowheads="1"/>
              </p:cNvSpPr>
              <p:nvPr/>
            </p:nvSpPr>
            <p:spPr bwMode="auto">
              <a:xfrm>
                <a:off x="1557" y="1065"/>
                <a:ext cx="400" cy="405"/>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4" name="Rectangle 10"/>
              <p:cNvSpPr>
                <a:spLocks noChangeArrowheads="1"/>
              </p:cNvSpPr>
              <p:nvPr/>
            </p:nvSpPr>
            <p:spPr bwMode="auto">
              <a:xfrm>
                <a:off x="779" y="1464"/>
                <a:ext cx="398" cy="399"/>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5" name="Rectangle 11"/>
              <p:cNvSpPr>
                <a:spLocks noChangeArrowheads="1"/>
              </p:cNvSpPr>
              <p:nvPr/>
            </p:nvSpPr>
            <p:spPr bwMode="auto">
              <a:xfrm>
                <a:off x="0" y="1464"/>
                <a:ext cx="397" cy="399"/>
              </a:xfrm>
              <a:prstGeom prst="rect">
                <a:avLst/>
              </a:pr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6" name="Rectangle 12"/>
              <p:cNvSpPr>
                <a:spLocks noChangeArrowheads="1"/>
              </p:cNvSpPr>
              <p:nvPr/>
            </p:nvSpPr>
            <p:spPr bwMode="auto">
              <a:xfrm>
                <a:off x="1171" y="1464"/>
                <a:ext cx="392" cy="399"/>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7" name="Rectangle 13"/>
              <p:cNvSpPr>
                <a:spLocks noChangeArrowheads="1"/>
              </p:cNvSpPr>
              <p:nvPr/>
            </p:nvSpPr>
            <p:spPr bwMode="auto">
              <a:xfrm>
                <a:off x="391" y="1857"/>
                <a:ext cx="393" cy="406"/>
              </a:xfrm>
              <a:prstGeom prst="rect">
                <a:avLst/>
              </a:prstGeom>
              <a:solidFill>
                <a:srgbClr val="CCCC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68" name="Rectangle 14"/>
              <p:cNvSpPr>
                <a:spLocks noChangeArrowheads="1"/>
              </p:cNvSpPr>
              <p:nvPr/>
            </p:nvSpPr>
            <p:spPr bwMode="auto">
              <a:xfrm>
                <a:off x="779" y="1857"/>
                <a:ext cx="398" cy="406"/>
              </a:xfrm>
              <a:prstGeom prst="rect">
                <a:avLst/>
              </a:prstGeom>
              <a:solidFill>
                <a:srgbClr val="9999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grpSp>
      </p:grpSp>
      <p:sp>
        <p:nvSpPr>
          <p:cNvPr id="2051" name="Rectangle 15"/>
          <p:cNvSpPr>
            <a:spLocks noGrp="1" noChangeArrowheads="1"/>
          </p:cNvSpPr>
          <p:nvPr>
            <p:ph type="title"/>
          </p:nvPr>
        </p:nvSpPr>
        <p:spPr bwMode="auto">
          <a:xfrm>
            <a:off x="495300" y="425468"/>
            <a:ext cx="8913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a:t>Для правки текста заголовка щелкните мышью</a:t>
            </a:r>
          </a:p>
        </p:txBody>
      </p:sp>
      <p:sp>
        <p:nvSpPr>
          <p:cNvPr id="2052" name="Rectangle 16"/>
          <p:cNvSpPr>
            <a:spLocks noGrp="1" noChangeArrowheads="1"/>
          </p:cNvSpPr>
          <p:nvPr>
            <p:ph type="body" idx="1"/>
          </p:nvPr>
        </p:nvSpPr>
        <p:spPr bwMode="auto">
          <a:xfrm>
            <a:off x="495300" y="1981206"/>
            <a:ext cx="8913813"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a:t>Для правки структуры щелкните мышью</a:t>
            </a:r>
          </a:p>
          <a:p>
            <a:pPr lvl="1"/>
            <a:r>
              <a:rPr lang="en-GB" altLang="ru-RU"/>
              <a:t>Второй уровень структуры</a:t>
            </a:r>
          </a:p>
          <a:p>
            <a:pPr lvl="2"/>
            <a:r>
              <a:rPr lang="en-GB" altLang="ru-RU"/>
              <a:t>Третий уровень структуры</a:t>
            </a:r>
          </a:p>
          <a:p>
            <a:pPr lvl="3"/>
            <a:r>
              <a:rPr lang="en-GB" altLang="ru-RU"/>
              <a:t>Четвертый уровень структуры</a:t>
            </a:r>
          </a:p>
          <a:p>
            <a:pPr lvl="4"/>
            <a:r>
              <a:rPr lang="en-GB" altLang="ru-RU"/>
              <a:t>Пятый уровень структуры</a:t>
            </a:r>
          </a:p>
          <a:p>
            <a:pPr lvl="4"/>
            <a:r>
              <a:rPr lang="en-GB" altLang="ru-RU"/>
              <a:t>Шестой уровень структуры</a:t>
            </a:r>
          </a:p>
          <a:p>
            <a:pPr lvl="4"/>
            <a:r>
              <a:rPr lang="en-GB" altLang="ru-RU"/>
              <a:t>Седьмой уровень структуры</a:t>
            </a:r>
          </a:p>
          <a:p>
            <a:pPr lvl="4"/>
            <a:r>
              <a:rPr lang="en-GB" altLang="ru-RU"/>
              <a:t>Восьмой уровень структуры</a:t>
            </a:r>
          </a:p>
          <a:p>
            <a:pPr lvl="4"/>
            <a:r>
              <a:rPr lang="en-GB" altLang="ru-RU"/>
              <a:t>Девятый уровень структуры</a:t>
            </a:r>
          </a:p>
        </p:txBody>
      </p:sp>
      <p:sp>
        <p:nvSpPr>
          <p:cNvPr id="2053" name="Text Box 17"/>
          <p:cNvSpPr txBox="1">
            <a:spLocks noChangeArrowheads="1"/>
          </p:cNvSpPr>
          <p:nvPr/>
        </p:nvSpPr>
        <p:spPr bwMode="auto">
          <a:xfrm>
            <a:off x="495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054" name="Text Box 18"/>
          <p:cNvSpPr txBox="1">
            <a:spLocks noChangeArrowheads="1"/>
          </p:cNvSpPr>
          <p:nvPr/>
        </p:nvSpPr>
        <p:spPr bwMode="auto">
          <a:xfrm>
            <a:off x="3384550" y="6248400"/>
            <a:ext cx="313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3091" name="Rectangle 19"/>
          <p:cNvSpPr>
            <a:spLocks noGrp="1" noChangeArrowheads="1"/>
          </p:cNvSpPr>
          <p:nvPr>
            <p:ph type="sldNum"/>
          </p:nvPr>
        </p:nvSpPr>
        <p:spPr bwMode="auto">
          <a:xfrm>
            <a:off x="7099309" y="6248418"/>
            <a:ext cx="23098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45000"/>
              <a:buFont typeface="Wingdings" panose="05000000000000000000" pitchFamily="2" charset="2"/>
              <a:buNone/>
              <a:tabLst>
                <a:tab pos="723900" algn="l"/>
                <a:tab pos="1447800" algn="l"/>
                <a:tab pos="2171700" algn="l"/>
              </a:tabLst>
              <a:defRPr sz="1200">
                <a:solidFill>
                  <a:srgbClr val="000000"/>
                </a:solidFill>
                <a:cs typeface="Lucida Sans Unicode" panose="020B0602030504020204" pitchFamily="34" charset="0"/>
              </a:defRPr>
            </a:lvl1pPr>
          </a:lstStyle>
          <a:p>
            <a:pPr>
              <a:defRPr/>
            </a:pPr>
            <a:fld id="{675AC633-29D4-45BE-BA90-F0F61E264CF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itchFamily="16"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907588"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907588"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907588"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907588"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943042" y="4372168"/>
            <a:ext cx="705635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38448" y="732260"/>
            <a:ext cx="6935312"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687622" y="6172201"/>
            <a:ext cx="2724587"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9/29/2025</a:t>
            </a:fld>
            <a:endParaRPr lang="en-US" dirty="0"/>
          </a:p>
        </p:txBody>
      </p:sp>
      <p:sp>
        <p:nvSpPr>
          <p:cNvPr id="5" name="Footer Placeholder 4"/>
          <p:cNvSpPr>
            <a:spLocks noGrp="1"/>
          </p:cNvSpPr>
          <p:nvPr>
            <p:ph type="ftr" sz="quarter" idx="3"/>
          </p:nvPr>
        </p:nvSpPr>
        <p:spPr>
          <a:xfrm>
            <a:off x="495379" y="6172201"/>
            <a:ext cx="3632783"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128161" y="6172201"/>
            <a:ext cx="1981518"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134F4437-C249-4010-A930-58C7B46A434C}"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5117" r:id="rId1"/>
    <p:sldLayoutId id="2147485118" r:id="rId2"/>
    <p:sldLayoutId id="2147485119" r:id="rId3"/>
    <p:sldLayoutId id="2147485120" r:id="rId4"/>
    <p:sldLayoutId id="2147485121" r:id="rId5"/>
    <p:sldLayoutId id="2147485122" r:id="rId6"/>
    <p:sldLayoutId id="2147485123" r:id="rId7"/>
    <p:sldLayoutId id="2147485124" r:id="rId8"/>
    <p:sldLayoutId id="2147485125" r:id="rId9"/>
    <p:sldLayoutId id="2147485126" r:id="rId10"/>
    <p:sldLayoutId id="2147485127"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12.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29.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gradFill rotWithShape="0">
          <a:gsLst>
            <a:gs pos="0">
              <a:srgbClr val="C9D1DC"/>
            </a:gs>
            <a:gs pos="100000">
              <a:srgbClr val="E7F0FD"/>
            </a:gs>
          </a:gsLst>
          <a:lin ang="54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738188" y="6237288"/>
            <a:ext cx="84312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lnSpc>
                <a:spcPct val="80000"/>
              </a:lnSpc>
              <a:spcBef>
                <a:spcPts val="325"/>
              </a:spcBef>
              <a:buClrTx/>
              <a:buSzPct val="75000"/>
              <a:buFontTx/>
              <a:buNone/>
            </a:pPr>
            <a:r>
              <a:rPr lang="ru-RU" altLang="ru-RU" sz="1300" b="1" dirty="0">
                <a:solidFill>
                  <a:srgbClr val="00007D"/>
                </a:solidFill>
              </a:rPr>
              <a:t>по проекту бюджета МО Чукотский муниципальный район на </a:t>
            </a:r>
            <a:r>
              <a:rPr lang="ru-RU" altLang="ru-RU" sz="1300" b="1" dirty="0" smtClean="0">
                <a:solidFill>
                  <a:srgbClr val="00007D"/>
                </a:solidFill>
              </a:rPr>
              <a:t>202</a:t>
            </a:r>
            <a:r>
              <a:rPr lang="en-US" altLang="ru-RU" sz="1300" b="1" dirty="0" smtClean="0">
                <a:solidFill>
                  <a:srgbClr val="00007D"/>
                </a:solidFill>
              </a:rPr>
              <a:t>5</a:t>
            </a:r>
            <a:r>
              <a:rPr lang="ru-RU" altLang="ru-RU" sz="1300" b="1" dirty="0" smtClean="0">
                <a:solidFill>
                  <a:srgbClr val="00007D"/>
                </a:solidFill>
              </a:rPr>
              <a:t> </a:t>
            </a:r>
            <a:r>
              <a:rPr lang="ru-RU" altLang="ru-RU" sz="1300" b="1" dirty="0">
                <a:solidFill>
                  <a:srgbClr val="00007D"/>
                </a:solidFill>
              </a:rPr>
              <a:t>год</a:t>
            </a:r>
          </a:p>
          <a:p>
            <a:pPr algn="ctr" eaLnBrk="1" hangingPunct="1">
              <a:lnSpc>
                <a:spcPct val="80000"/>
              </a:lnSpc>
              <a:spcBef>
                <a:spcPts val="325"/>
              </a:spcBef>
              <a:buClrTx/>
              <a:buSzPct val="75000"/>
              <a:buFontTx/>
              <a:buNone/>
            </a:pPr>
            <a:endParaRPr lang="ru-RU" altLang="ru-RU" sz="1300" b="1" dirty="0">
              <a:solidFill>
                <a:srgbClr val="00007D"/>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86" y="4292622"/>
            <a:ext cx="3043239"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3" name="Rectangle 3"/>
          <p:cNvSpPr>
            <a:spLocks noChangeArrowheads="1"/>
          </p:cNvSpPr>
          <p:nvPr/>
        </p:nvSpPr>
        <p:spPr bwMode="auto">
          <a:xfrm>
            <a:off x="1531940" y="593747"/>
            <a:ext cx="691038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7200" b="1" dirty="0">
                <a:solidFill>
                  <a:srgbClr val="00007D"/>
                </a:solidFill>
                <a:latin typeface="Bookman Old Style" panose="02050604050505020204" pitchFamily="18" charset="0"/>
              </a:rPr>
              <a:t>Бюджет для</a:t>
            </a:r>
            <a:br>
              <a:rPr lang="ru-RU" altLang="ru-RU" sz="7200" b="1" dirty="0">
                <a:solidFill>
                  <a:srgbClr val="00007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граждан</a:t>
            </a:r>
            <a:br>
              <a:rPr lang="ru-RU" altLang="ru-RU" sz="7200" b="1" dirty="0">
                <a:solidFill>
                  <a:srgbClr val="E7F0FD"/>
                </a:solidFill>
                <a:latin typeface="Bookman Old Style" panose="02050604050505020204" pitchFamily="18" charset="0"/>
              </a:rPr>
            </a:br>
            <a:r>
              <a:rPr lang="ru-RU" altLang="ru-RU" sz="7200" b="1" dirty="0">
                <a:solidFill>
                  <a:srgbClr val="E7F0FD"/>
                </a:solidFill>
                <a:latin typeface="Bookman Old Style" panose="02050604050505020204" pitchFamily="18" charset="0"/>
              </a:rPr>
              <a:t>на </a:t>
            </a:r>
            <a:r>
              <a:rPr lang="ru-RU" altLang="ru-RU" sz="7200" b="1" dirty="0" smtClean="0">
                <a:solidFill>
                  <a:srgbClr val="E7F0FD"/>
                </a:solidFill>
                <a:latin typeface="Bookman Old Style" panose="02050604050505020204" pitchFamily="18" charset="0"/>
              </a:rPr>
              <a:t>202</a:t>
            </a:r>
            <a:r>
              <a:rPr lang="en-US" altLang="ru-RU" sz="7200" b="1" dirty="0" smtClean="0">
                <a:solidFill>
                  <a:srgbClr val="E7F0FD"/>
                </a:solidFill>
                <a:latin typeface="Bookman Old Style" panose="02050604050505020204" pitchFamily="18" charset="0"/>
              </a:rPr>
              <a:t>5</a:t>
            </a:r>
            <a:r>
              <a:rPr lang="ru-RU" altLang="ru-RU" sz="7200" b="1" dirty="0" smtClean="0">
                <a:solidFill>
                  <a:srgbClr val="E7F0FD"/>
                </a:solidFill>
                <a:latin typeface="Bookman Old Style" panose="02050604050505020204" pitchFamily="18" charset="0"/>
              </a:rPr>
              <a:t> </a:t>
            </a:r>
            <a:r>
              <a:rPr lang="ru-RU" altLang="ru-RU" sz="7200" b="1" dirty="0">
                <a:solidFill>
                  <a:srgbClr val="E7F0FD"/>
                </a:solidFill>
                <a:latin typeface="Bookman Old Style" panose="02050604050505020204" pitchFamily="18" charset="0"/>
              </a:rPr>
              <a:t>год</a:t>
            </a:r>
          </a:p>
        </p:txBody>
      </p:sp>
      <p:pic>
        <p:nvPicPr>
          <p:cNvPr id="16389" name="Picture 5" descr="c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3" y="85747"/>
            <a:ext cx="9207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fill="hold" nodeType="clickEffect">
                                  <p:stCondLst>
                                    <p:cond delay="0"/>
                                  </p:stCondLst>
                                  <p:iterate type="lt">
                                    <p:tmPct val="10000"/>
                                  </p:iterate>
                                  <p:childTnLst>
                                    <p:set>
                                      <p:cBhvr additive="repl">
                                        <p:cTn id="6" dur="1" fill="hold">
                                          <p:stCondLst>
                                            <p:cond delay="0"/>
                                          </p:stCondLst>
                                        </p:cTn>
                                        <p:tgtEl>
                                          <p:spTgt spid="5123"/>
                                        </p:tgtEl>
                                        <p:attrNameLst>
                                          <p:attrName>style.visibility</p:attrName>
                                        </p:attrNameLst>
                                      </p:cBhvr>
                                      <p:to>
                                        <p:strVal val="visible"/>
                                      </p:to>
                                    </p:set>
                                    <p:animEffect transition="in" filter="fade">
                                      <p:cBhvr additive="repl">
                                        <p:cTn id="7" dur="1000"/>
                                        <p:tgtEl>
                                          <p:spTgt spid="5123"/>
                                        </p:tgtEl>
                                      </p:cBhvr>
                                    </p:animEffect>
                                    <p:anim calcmode="lin" valueType="num">
                                      <p:cBhvr additive="repl">
                                        <p:cTn id="8" dur="1000" fill="hold"/>
                                        <p:tgtEl>
                                          <p:spTgt spid="5123"/>
                                        </p:tgtEl>
                                        <p:attrNameLst>
                                          <p:attrName>ppt_x</p:attrName>
                                        </p:attrNameLst>
                                      </p:cBhvr>
                                      <p:tavLst>
                                        <p:tav tm="100000">
                                          <p:val>
                                            <p:strVal val="#ppt_x-.1"/>
                                          </p:val>
                                        </p:tav>
                                        <p:tav tm="100000">
                                          <p:val>
                                            <p:strVal val="#ppt_x"/>
                                          </p:val>
                                        </p:tav>
                                      </p:tavLst>
                                    </p:anim>
                                    <p:anim calcmode="lin" valueType="num">
                                      <p:cBhvr additive="repl">
                                        <p:cTn id="9" dur="1000" fill="hold"/>
                                        <p:tgtEl>
                                          <p:spTgt spid="5123"/>
                                        </p:tgtEl>
                                        <p:attrNameLst>
                                          <p:attrName>ppt_y</p:attrName>
                                        </p:attrNameLst>
                                      </p:cBhvr>
                                      <p:tavLst>
                                        <p:tav tm="100000">
                                          <p:val>
                                            <p:strVal val="#ppt_y"/>
                                          </p:val>
                                        </p:tav>
                                        <p:tav tm="100000">
                                          <p:val>
                                            <p:strVal val="#ppt_y"/>
                                          </p:val>
                                        </p:tav>
                                      </p:tavLst>
                                    </p:anim>
                                  </p:childTnLst>
                                </p:cTn>
                              </p:par>
                              <p:par>
                                <p:cTn id="10" presetID="20" presetClass="entr" fill="hold" nodeType="withEffect">
                                  <p:stCondLst>
                                    <p:cond delay="0"/>
                                  </p:stCondLst>
                                  <p:childTnLst>
                                    <p:set>
                                      <p:cBhvr additive="repl">
                                        <p:cTn id="11" dur="1" fill="hold">
                                          <p:stCondLst>
                                            <p:cond delay="0"/>
                                          </p:stCondLst>
                                        </p:cTn>
                                        <p:tgtEl>
                                          <p:spTgt spid="5122"/>
                                        </p:tgtEl>
                                        <p:attrNameLst>
                                          <p:attrName>style.visibility</p:attrName>
                                        </p:attrNameLst>
                                      </p:cBhvr>
                                      <p:to>
                                        <p:strVal val="visible"/>
                                      </p:to>
                                    </p:set>
                                    <p:animEffect transition="in" filter="wedge">
                                      <p:cBhvr additive="repl">
                                        <p:cTn id="12" dur="2000"/>
                                        <p:tgtEl>
                                          <p:spTgt spid="5122"/>
                                        </p:tgtEl>
                                      </p:cBhvr>
                                    </p:animEffect>
                                  </p:childTnLst>
                                </p:cTn>
                              </p:par>
                            </p:childTnLst>
                          </p:cTn>
                        </p:par>
                        <p:par>
                          <p:cTn id="13" fill="hold" nodeType="afterGroup">
                            <p:stCondLst>
                              <p:cond delay="3400"/>
                            </p:stCondLst>
                            <p:childTnLst>
                              <p:par>
                                <p:cTn id="14" presetID="2" presetClass="entr" presetSubtype="4" fill="hold" nodeType="afterEffect">
                                  <p:stCondLst>
                                    <p:cond delay="0"/>
                                  </p:stCondLst>
                                  <p:childTnLst>
                                    <p:set>
                                      <p:cBhvr additive="repl">
                                        <p:cTn id="15" dur="1" fill="hold">
                                          <p:stCondLst>
                                            <p:cond delay="0"/>
                                          </p:stCondLst>
                                        </p:cTn>
                                        <p:tgtEl>
                                          <p:spTgt spid="5121">
                                            <p:txEl>
                                              <p:pRg st="0" end="0"/>
                                            </p:txEl>
                                          </p:spTgt>
                                        </p:tgtEl>
                                        <p:attrNameLst>
                                          <p:attrName>style.visibility</p:attrName>
                                        </p:attrNameLst>
                                      </p:cBhvr>
                                      <p:to>
                                        <p:strVal val="visible"/>
                                      </p:to>
                                    </p:set>
                                    <p:anim calcmode="lin" valueType="num">
                                      <p:cBhvr>
                                        <p:cTn id="16" dur="500" fill="hold"/>
                                        <p:tgtEl>
                                          <p:spTgt spid="5121">
                                            <p:txEl>
                                              <p:pRg st="0" end="0"/>
                                            </p:txEl>
                                          </p:spTgt>
                                        </p:tgtEl>
                                        <p:attrNameLst>
                                          <p:attrName>ppt_x</p:attrName>
                                        </p:attrNameLst>
                                      </p:cBhvr>
                                      <p:tavLst>
                                        <p:tav tm="100000">
                                          <p:val>
                                            <p:strVal val="#ppt_x"/>
                                          </p:val>
                                        </p:tav>
                                        <p:tav tm="100000">
                                          <p:val>
                                            <p:strVal val="#ppt_x"/>
                                          </p:val>
                                        </p:tav>
                                      </p:tavLst>
                                    </p:anim>
                                    <p:anim calcmode="lin" valueType="num">
                                      <p:cBhvr>
                                        <p:cTn id="17" dur="500" fill="hold"/>
                                        <p:tgtEl>
                                          <p:spTgt spid="5121">
                                            <p:txEl>
                                              <p:pRg st="0" end="0"/>
                                            </p:txEl>
                                          </p:spTgt>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DFE46BE-231D-463A-BB75-4ACBA0A20E2A}" type="slidenum">
              <a:rPr lang="ru-RU" altLang="ru-RU" sz="1400">
                <a:solidFill>
                  <a:srgbClr val="000000"/>
                </a:solidFill>
                <a:latin typeface="Times New Roman" panose="02020603050405020304" pitchFamily="18" charset="0"/>
              </a:rPr>
              <a:pPr algn="r" eaLnBrk="1" hangingPunct="1">
                <a:spcBef>
                  <a:spcPct val="0"/>
                </a:spcBef>
                <a:buFontTx/>
                <a:buNone/>
              </a:pPr>
              <a:t>10</a:t>
            </a:fld>
            <a:endParaRPr lang="ru-RU" altLang="ru-RU" sz="1400">
              <a:solidFill>
                <a:srgbClr val="000000"/>
              </a:solidFill>
              <a:latin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93113575"/>
              </p:ext>
            </p:extLst>
          </p:nvPr>
        </p:nvGraphicFramePr>
        <p:xfrm>
          <a:off x="417525" y="404835"/>
          <a:ext cx="8993187" cy="5651990"/>
        </p:xfrm>
        <a:graphic>
          <a:graphicData uri="http://schemas.openxmlformats.org/drawingml/2006/table">
            <a:tbl>
              <a:tblPr/>
              <a:tblGrid>
                <a:gridCol w="3503490">
                  <a:extLst>
                    <a:ext uri="{9D8B030D-6E8A-4147-A177-3AD203B41FA5}">
                      <a16:colId xmlns:a16="http://schemas.microsoft.com/office/drawing/2014/main" val="20000"/>
                    </a:ext>
                  </a:extLst>
                </a:gridCol>
                <a:gridCol w="824351">
                  <a:extLst>
                    <a:ext uri="{9D8B030D-6E8A-4147-A177-3AD203B41FA5}">
                      <a16:colId xmlns:a16="http://schemas.microsoft.com/office/drawing/2014/main" val="20001"/>
                    </a:ext>
                  </a:extLst>
                </a:gridCol>
                <a:gridCol w="788510">
                  <a:extLst>
                    <a:ext uri="{9D8B030D-6E8A-4147-A177-3AD203B41FA5}">
                      <a16:colId xmlns:a16="http://schemas.microsoft.com/office/drawing/2014/main" val="20002"/>
                    </a:ext>
                  </a:extLst>
                </a:gridCol>
                <a:gridCol w="815390">
                  <a:extLst>
                    <a:ext uri="{9D8B030D-6E8A-4147-A177-3AD203B41FA5}">
                      <a16:colId xmlns:a16="http://schemas.microsoft.com/office/drawing/2014/main" val="20003"/>
                    </a:ext>
                  </a:extLst>
                </a:gridCol>
                <a:gridCol w="764768">
                  <a:extLst>
                    <a:ext uri="{9D8B030D-6E8A-4147-A177-3AD203B41FA5}">
                      <a16:colId xmlns:a16="http://schemas.microsoft.com/office/drawing/2014/main" val="20004"/>
                    </a:ext>
                  </a:extLst>
                </a:gridCol>
                <a:gridCol w="779395">
                  <a:extLst>
                    <a:ext uri="{9D8B030D-6E8A-4147-A177-3AD203B41FA5}">
                      <a16:colId xmlns:a16="http://schemas.microsoft.com/office/drawing/2014/main" val="20005"/>
                    </a:ext>
                  </a:extLst>
                </a:gridCol>
                <a:gridCol w="788510">
                  <a:extLst>
                    <a:ext uri="{9D8B030D-6E8A-4147-A177-3AD203B41FA5}">
                      <a16:colId xmlns:a16="http://schemas.microsoft.com/office/drawing/2014/main" val="20006"/>
                    </a:ext>
                  </a:extLst>
                </a:gridCol>
                <a:gridCol w="728773">
                  <a:extLst>
                    <a:ext uri="{9D8B030D-6E8A-4147-A177-3AD203B41FA5}">
                      <a16:colId xmlns:a16="http://schemas.microsoft.com/office/drawing/2014/main" val="20007"/>
                    </a:ext>
                  </a:extLst>
                </a:gridCol>
              </a:tblGrid>
              <a:tr h="359869">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18757">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1"/>
                  </a:ext>
                </a:extLst>
              </a:tr>
              <a:tr h="218757">
                <a:tc>
                  <a:txBody>
                    <a:bodyPr/>
                    <a:lstStyle/>
                    <a:p>
                      <a:pPr algn="ctr" fontAlgn="ctr"/>
                      <a:r>
                        <a:rPr lang="ru-RU" sz="1200" b="1" i="0" u="none" strike="noStrike">
                          <a:solidFill>
                            <a:srgbClr val="002060"/>
                          </a:solidFill>
                          <a:effectLst/>
                          <a:latin typeface="Times New Roman"/>
                        </a:rPr>
                        <a:t>   Сельское хозяйство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2"/>
                  </a:ext>
                </a:extLst>
              </a:tr>
              <a:tr h="437517">
                <a:tc>
                  <a:txBody>
                    <a:bodyPr/>
                    <a:lstStyle/>
                    <a:p>
                      <a:pPr algn="just" fontAlgn="ctr"/>
                      <a:r>
                        <a:rPr lang="ru-RU" sz="1200" b="0" i="0" u="none" strike="noStrike" dirty="0">
                          <a:solidFill>
                            <a:srgbClr val="002060"/>
                          </a:solidFill>
                          <a:effectLst/>
                          <a:latin typeface="Times New Roman"/>
                        </a:rPr>
                        <a:t>Объем продукции сельского хозяйства в хозяйствах всех категорий</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3"/>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91,0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4"/>
                  </a:ext>
                </a:extLst>
              </a:tr>
              <a:tr h="218757">
                <a:tc>
                  <a:txBody>
                    <a:bodyPr/>
                    <a:lstStyle/>
                    <a:p>
                      <a:pPr algn="just" fontAlgn="ctr"/>
                      <a:r>
                        <a:rPr lang="ru-RU" sz="1200" b="0" i="0" u="none" strike="noStrike" dirty="0">
                          <a:solidFill>
                            <a:srgbClr val="002060"/>
                          </a:solidFill>
                          <a:effectLst/>
                          <a:latin typeface="Times New Roman"/>
                        </a:rPr>
                        <a:t>Поголовье оленей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голов</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7,5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5"/>
                  </a:ext>
                </a:extLst>
              </a:tr>
              <a:tr h="437517">
                <a:tc>
                  <a:txBody>
                    <a:bodyPr/>
                    <a:lstStyle/>
                    <a:p>
                      <a:pPr algn="ctr" fontAlgn="ctr"/>
                      <a:r>
                        <a:rPr lang="ru-RU" sz="1200" b="1" i="0" u="none" strike="noStrike">
                          <a:solidFill>
                            <a:srgbClr val="002060"/>
                          </a:solidFill>
                          <a:effectLst/>
                          <a:latin typeface="Times New Roman"/>
                        </a:rPr>
                        <a:t> Производство важнейших видов продукции в натуральном выражении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6"/>
                  </a:ext>
                </a:extLst>
              </a:tr>
              <a:tr h="218757">
                <a:tc>
                  <a:txBody>
                    <a:bodyPr/>
                    <a:lstStyle/>
                    <a:p>
                      <a:pPr algn="l" fontAlgn="ctr"/>
                      <a:r>
                        <a:rPr lang="ru-RU" sz="1200" b="0" i="0" u="none" strike="noStrike" dirty="0">
                          <a:solidFill>
                            <a:srgbClr val="002060"/>
                          </a:solidFill>
                          <a:effectLst/>
                          <a:latin typeface="Times New Roman"/>
                        </a:rPr>
                        <a:t>Мясо оленей на убой (в живом весе)</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7"/>
                  </a:ext>
                </a:extLst>
              </a:tr>
              <a:tr h="218757">
                <a:tc>
                  <a:txBody>
                    <a:bodyPr/>
                    <a:lstStyle/>
                    <a:p>
                      <a:pPr algn="l" fontAlgn="ctr"/>
                      <a:r>
                        <a:rPr lang="ru-RU" sz="1200" b="0" i="0" u="none" strike="noStrike" dirty="0">
                          <a:solidFill>
                            <a:srgbClr val="002060"/>
                          </a:solidFill>
                          <a:effectLst/>
                          <a:latin typeface="Times New Roman"/>
                        </a:rPr>
                        <a:t>Кисломолочная продукция</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тонн</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24,2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20,0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8"/>
                  </a:ext>
                </a:extLst>
              </a:tr>
              <a:tr h="260696">
                <a:tc>
                  <a:txBody>
                    <a:bodyPr/>
                    <a:lstStyle/>
                    <a:p>
                      <a:pPr algn="ctr" fontAlgn="ctr"/>
                      <a:r>
                        <a:rPr lang="ru-RU" sz="1200" b="1" i="0" u="none" strike="noStrike">
                          <a:solidFill>
                            <a:srgbClr val="002060"/>
                          </a:solidFill>
                          <a:effectLst/>
                          <a:latin typeface="Times New Roman"/>
                        </a:rPr>
                        <a:t>   Рынок товаров и услуг</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9"/>
                  </a:ext>
                </a:extLst>
              </a:tr>
              <a:tr h="218757">
                <a:tc>
                  <a:txBody>
                    <a:bodyPr/>
                    <a:lstStyle/>
                    <a:p>
                      <a:pPr algn="l" fontAlgn="ctr"/>
                      <a:r>
                        <a:rPr lang="ru-RU" sz="1200" b="0" i="0" u="none" strike="noStrike" dirty="0">
                          <a:solidFill>
                            <a:srgbClr val="002060"/>
                          </a:solidFill>
                          <a:effectLst/>
                          <a:latin typeface="Times New Roman"/>
                        </a:rPr>
                        <a:t>Объем платных услуг населению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118373,2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121611,9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121853,5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121864,1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0"/>
                  </a:ext>
                </a:extLst>
              </a:tr>
              <a:tr h="218757">
                <a:tc>
                  <a:txBody>
                    <a:bodyPr/>
                    <a:lstStyle/>
                    <a:p>
                      <a:pPr algn="l" fontAlgn="ctr"/>
                      <a:r>
                        <a:rPr lang="ru-RU" sz="1200" b="0" i="0" u="none" strike="noStrike" dirty="0">
                          <a:solidFill>
                            <a:srgbClr val="002060"/>
                          </a:solidFill>
                          <a:effectLst/>
                          <a:latin typeface="Times New Roman"/>
                        </a:rPr>
                        <a:t>Бытовые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11240,0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19933,2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15586,6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1"/>
                  </a:ext>
                </a:extLst>
              </a:tr>
              <a:tr h="218757">
                <a:tc>
                  <a:txBody>
                    <a:bodyPr/>
                    <a:lstStyle/>
                    <a:p>
                      <a:pPr algn="l" fontAlgn="ctr"/>
                      <a:r>
                        <a:rPr lang="ru-RU" sz="1200" b="0" i="0" u="none" strike="noStrike" dirty="0">
                          <a:solidFill>
                            <a:srgbClr val="002060"/>
                          </a:solidFill>
                          <a:effectLst/>
                          <a:latin typeface="Times New Roman"/>
                        </a:rPr>
                        <a:t>Коммунальные, жилищные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88729,4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86183,9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87756,6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2"/>
                  </a:ext>
                </a:extLst>
              </a:tr>
              <a:tr h="218757">
                <a:tc>
                  <a:txBody>
                    <a:bodyPr/>
                    <a:lstStyle/>
                    <a:p>
                      <a:pPr algn="l" fontAlgn="ctr"/>
                      <a:r>
                        <a:rPr lang="ru-RU" sz="1200" b="0" i="0" u="none" strike="noStrike" dirty="0">
                          <a:solidFill>
                            <a:srgbClr val="002060"/>
                          </a:solidFill>
                          <a:effectLst/>
                          <a:latin typeface="Times New Roman"/>
                        </a:rPr>
                        <a:t>Медицинские услуги</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17716,4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18020,8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3"/>
                  </a:ext>
                </a:extLst>
              </a:tr>
              <a:tr h="218757">
                <a:tc>
                  <a:txBody>
                    <a:bodyPr/>
                    <a:lstStyle/>
                    <a:p>
                      <a:pPr algn="l" fontAlgn="ctr"/>
                      <a:r>
                        <a:rPr lang="ru-RU" sz="1200" b="0" i="0" u="none" strike="noStrike" dirty="0">
                          <a:solidFill>
                            <a:srgbClr val="002060"/>
                          </a:solidFill>
                          <a:effectLst/>
                          <a:latin typeface="Times New Roman"/>
                        </a:rPr>
                        <a:t>Услуги учреждения культуры</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4"/>
                  </a:ext>
                </a:extLst>
              </a:tr>
              <a:tr h="218757">
                <a:tc>
                  <a:txBody>
                    <a:bodyPr/>
                    <a:lstStyle/>
                    <a:p>
                      <a:pPr algn="l" fontAlgn="ctr"/>
                      <a:r>
                        <a:rPr lang="ru-RU" sz="1200" b="0" i="0" u="none" strike="noStrike" dirty="0">
                          <a:solidFill>
                            <a:srgbClr val="002060"/>
                          </a:solidFill>
                          <a:effectLst/>
                          <a:latin typeface="Times New Roman"/>
                        </a:rPr>
                        <a:t>Услуги транспорта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руб.</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687,3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547,0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489,4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5"/>
                  </a:ext>
                </a:extLst>
              </a:tr>
              <a:tr h="218757">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8"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6"/>
                  </a:ext>
                </a:extLst>
              </a:tr>
              <a:tr h="218757">
                <a:tc>
                  <a:txBody>
                    <a:bodyPr/>
                    <a:lstStyle/>
                    <a:p>
                      <a:pPr algn="ctr" fontAlgn="ctr"/>
                      <a:r>
                        <a:rPr lang="ru-RU" sz="1200" b="1" i="0" u="none" strike="noStrike" dirty="0">
                          <a:solidFill>
                            <a:srgbClr val="002060"/>
                          </a:solidFill>
                          <a:effectLst/>
                          <a:latin typeface="Times New Roman"/>
                        </a:rPr>
                        <a:t>Малое и среднее предпринимательство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chemeClr val="bg2">
                              <a:lumMod val="25000"/>
                            </a:schemeClr>
                          </a:solidFill>
                          <a:effectLst/>
                          <a:latin typeface="Times New Roman"/>
                        </a:rPr>
                        <a:t> </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7"/>
                  </a:ext>
                </a:extLst>
              </a:tr>
              <a:tr h="437517">
                <a:tc>
                  <a:txBody>
                    <a:bodyPr/>
                    <a:lstStyle/>
                    <a:p>
                      <a:pPr algn="just" fontAlgn="ctr"/>
                      <a:r>
                        <a:rPr lang="ru-RU" sz="1200" b="0" i="0" u="none" strike="noStrike" dirty="0">
                          <a:solidFill>
                            <a:srgbClr val="002060"/>
                          </a:solidFill>
                          <a:effectLst/>
                          <a:latin typeface="Times New Roman"/>
                        </a:rPr>
                        <a:t>Количество малых предприятий  по состоянию на конец года</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единиц</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36,0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39,0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40,0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8"/>
                  </a:ext>
                </a:extLst>
              </a:tr>
              <a:tr h="656276">
                <a:tc>
                  <a:txBody>
                    <a:bodyPr/>
                    <a:lstStyle/>
                    <a:p>
                      <a:pPr algn="just" fontAlgn="ctr"/>
                      <a:r>
                        <a:rPr lang="ru-RU" sz="1200" b="0" i="0" u="none" strike="noStrike" dirty="0">
                          <a:solidFill>
                            <a:srgbClr val="002060"/>
                          </a:solidFill>
                          <a:effectLst/>
                          <a:latin typeface="Times New Roman"/>
                        </a:rPr>
                        <a:t>Среднесписочная численность работников (без внешних совместителей), занятых на малых и средних предприятиях - всего</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8"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1,2</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rgbClr val="002060"/>
                          </a:solidFill>
                          <a:effectLst/>
                          <a:latin typeface="Times New Roman" panose="02020603050405020304" pitchFamily="18" charset="0"/>
                        </a:rPr>
                        <a:t>1,4</a:t>
                      </a:r>
                      <a:endParaRPr lang="ru-RU" sz="1200" b="0" i="0" u="none" strike="noStrike" dirty="0">
                        <a:solidFill>
                          <a:srgbClr val="002060"/>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2BB392F-C64E-425C-956E-AD238C6A52D9}" type="slidenum">
              <a:rPr lang="ru-RU" altLang="ru-RU" sz="1400">
                <a:solidFill>
                  <a:srgbClr val="000000"/>
                </a:solidFill>
                <a:latin typeface="Times New Roman" panose="02020603050405020304" pitchFamily="18" charset="0"/>
              </a:rPr>
              <a:pPr algn="r" eaLnBrk="1" hangingPunct="1">
                <a:spcBef>
                  <a:spcPct val="0"/>
                </a:spcBef>
                <a:buFontTx/>
                <a:buNone/>
              </a:pPr>
              <a:t>11</a:t>
            </a:fld>
            <a:endParaRPr lang="ru-RU" altLang="ru-RU" sz="1400">
              <a:solidFill>
                <a:srgbClr val="000000"/>
              </a:solidFill>
              <a:latin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84667802"/>
              </p:ext>
            </p:extLst>
          </p:nvPr>
        </p:nvGraphicFramePr>
        <p:xfrm>
          <a:off x="273050" y="182969"/>
          <a:ext cx="9361487" cy="6553110"/>
        </p:xfrm>
        <a:graphic>
          <a:graphicData uri="http://schemas.openxmlformats.org/drawingml/2006/table">
            <a:tbl>
              <a:tblPr/>
              <a:tblGrid>
                <a:gridCol w="3646969">
                  <a:extLst>
                    <a:ext uri="{9D8B030D-6E8A-4147-A177-3AD203B41FA5}">
                      <a16:colId xmlns:a16="http://schemas.microsoft.com/office/drawing/2014/main" val="20000"/>
                    </a:ext>
                  </a:extLst>
                </a:gridCol>
                <a:gridCol w="858112">
                  <a:extLst>
                    <a:ext uri="{9D8B030D-6E8A-4147-A177-3AD203B41FA5}">
                      <a16:colId xmlns:a16="http://schemas.microsoft.com/office/drawing/2014/main" val="20001"/>
                    </a:ext>
                  </a:extLst>
                </a:gridCol>
                <a:gridCol w="820802">
                  <a:extLst>
                    <a:ext uri="{9D8B030D-6E8A-4147-A177-3AD203B41FA5}">
                      <a16:colId xmlns:a16="http://schemas.microsoft.com/office/drawing/2014/main" val="20002"/>
                    </a:ext>
                  </a:extLst>
                </a:gridCol>
                <a:gridCol w="848781">
                  <a:extLst>
                    <a:ext uri="{9D8B030D-6E8A-4147-A177-3AD203B41FA5}">
                      <a16:colId xmlns:a16="http://schemas.microsoft.com/office/drawing/2014/main" val="20003"/>
                    </a:ext>
                  </a:extLst>
                </a:gridCol>
                <a:gridCol w="795928">
                  <a:extLst>
                    <a:ext uri="{9D8B030D-6E8A-4147-A177-3AD203B41FA5}">
                      <a16:colId xmlns:a16="http://schemas.microsoft.com/office/drawing/2014/main" val="20004"/>
                    </a:ext>
                  </a:extLst>
                </a:gridCol>
                <a:gridCol w="811474">
                  <a:extLst>
                    <a:ext uri="{9D8B030D-6E8A-4147-A177-3AD203B41FA5}">
                      <a16:colId xmlns:a16="http://schemas.microsoft.com/office/drawing/2014/main" val="20005"/>
                    </a:ext>
                  </a:extLst>
                </a:gridCol>
                <a:gridCol w="820802">
                  <a:extLst>
                    <a:ext uri="{9D8B030D-6E8A-4147-A177-3AD203B41FA5}">
                      <a16:colId xmlns:a16="http://schemas.microsoft.com/office/drawing/2014/main" val="20006"/>
                    </a:ext>
                  </a:extLst>
                </a:gridCol>
                <a:gridCol w="758619">
                  <a:extLst>
                    <a:ext uri="{9D8B030D-6E8A-4147-A177-3AD203B41FA5}">
                      <a16:colId xmlns:a16="http://schemas.microsoft.com/office/drawing/2014/main" val="20007"/>
                    </a:ext>
                  </a:extLst>
                </a:gridCol>
              </a:tblGrid>
              <a:tr h="239346">
                <a:tc rowSpan="2">
                  <a:txBody>
                    <a:bodyPr/>
                    <a:lstStyle/>
                    <a:p>
                      <a:pPr algn="ctr" fontAlgn="ctr"/>
                      <a:r>
                        <a:rPr lang="ru-RU" sz="1200" b="1" i="0" u="none" strike="noStrike" dirty="0">
                          <a:solidFill>
                            <a:srgbClr val="002060"/>
                          </a:solidFill>
                          <a:effectLst/>
                          <a:latin typeface="Times New Roman"/>
                        </a:rPr>
                        <a:t>Показатели</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9346">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1"/>
                  </a:ext>
                </a:extLst>
              </a:tr>
              <a:tr h="239346">
                <a:tc>
                  <a:txBody>
                    <a:bodyPr/>
                    <a:lstStyle/>
                    <a:p>
                      <a:pPr algn="ctr" fontAlgn="ctr"/>
                      <a:r>
                        <a:rPr lang="ru-RU" sz="1200" b="1" i="0" u="none" strike="noStrike">
                          <a:solidFill>
                            <a:srgbClr val="002060"/>
                          </a:solidFill>
                          <a:effectLst/>
                          <a:latin typeface="Times New Roman"/>
                        </a:rPr>
                        <a:t>  Денежные доходы и расходы населения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dirty="0">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2"/>
                  </a:ext>
                </a:extLst>
              </a:tr>
              <a:tr h="239346">
                <a:tc>
                  <a:txBody>
                    <a:bodyPr/>
                    <a:lstStyle/>
                    <a:p>
                      <a:pPr algn="l" fontAlgn="ctr"/>
                      <a:r>
                        <a:rPr lang="ru-RU" sz="1200" b="0" i="0" u="none" strike="noStrike" dirty="0">
                          <a:solidFill>
                            <a:srgbClr val="002060"/>
                          </a:solidFill>
                          <a:effectLst/>
                          <a:latin typeface="Times New Roman"/>
                        </a:rPr>
                        <a:t>Доходы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млн.руб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22,6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24,3</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25,6</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a:solidFill>
                            <a:schemeClr val="bg2">
                              <a:lumMod val="25000"/>
                            </a:schemeClr>
                          </a:solidFill>
                          <a:effectLst/>
                          <a:latin typeface="Times New Roman" panose="02020603050405020304" pitchFamily="18" charset="0"/>
                        </a:rPr>
                        <a:t>26,9</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b"/>
                      <a:r>
                        <a:rPr lang="ru-RU" sz="1200" b="0" i="0" u="none" strike="noStrike" dirty="0">
                          <a:solidFill>
                            <a:schemeClr val="bg2">
                              <a:lumMod val="25000"/>
                            </a:schemeClr>
                          </a:solidFill>
                          <a:effectLst/>
                          <a:latin typeface="Times New Roman" panose="02020603050405020304" pitchFamily="18" charset="0"/>
                        </a:rPr>
                        <a:t>27,2</a:t>
                      </a:r>
                    </a:p>
                  </a:txBody>
                  <a:tcPr marL="9525" marR="9525" marT="9525"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3"/>
                  </a:ext>
                </a:extLst>
              </a:tr>
              <a:tr h="718039">
                <a:tc>
                  <a:txBody>
                    <a:bodyPr/>
                    <a:lstStyle/>
                    <a:p>
                      <a:pPr algn="just" fontAlgn="ctr"/>
                      <a:r>
                        <a:rPr lang="ru-RU" sz="1200" b="0" i="0" u="none" strike="noStrike" dirty="0">
                          <a:solidFill>
                            <a:srgbClr val="002060"/>
                          </a:solidFill>
                          <a:effectLst/>
                          <a:latin typeface="Times New Roman"/>
                        </a:rPr>
                        <a:t>Средний размер назначенных месячных пенсий пенсионеров, состоящих на учете в отделениях Пенсионного фонда РФ</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25 452,59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26 540,67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29 035,11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30 000,0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4"/>
                  </a:ext>
                </a:extLst>
              </a:tr>
              <a:tr h="239346">
                <a:tc>
                  <a:txBody>
                    <a:bodyPr/>
                    <a:lstStyle/>
                    <a:p>
                      <a:pPr algn="ctr" fontAlgn="ctr"/>
                      <a:r>
                        <a:rPr lang="ru-RU" sz="1200" b="0" i="0" u="none" strike="noStrike" dirty="0">
                          <a:solidFill>
                            <a:srgbClr val="002060"/>
                          </a:solidFill>
                          <a:effectLst/>
                          <a:latin typeface="Times New Roman"/>
                        </a:rPr>
                        <a:t>% к предыдущему году</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b"/>
                      <a:r>
                        <a:rPr lang="ru-RU" sz="1200" b="0" i="0" u="none" strike="noStrike">
                          <a:solidFill>
                            <a:srgbClr val="002060"/>
                          </a:solidFill>
                          <a:effectLst/>
                          <a:latin typeface="Calibri"/>
                        </a:rPr>
                        <a:t> </a:t>
                      </a:r>
                    </a:p>
                  </a:txBody>
                  <a:tcPr marL="8289" marR="8289" marT="8289" marB="0" anchor="b">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101,00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104,27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109,40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103,32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5"/>
                  </a:ext>
                </a:extLst>
              </a:tr>
              <a:tr h="478693">
                <a:tc>
                  <a:txBody>
                    <a:bodyPr/>
                    <a:lstStyle/>
                    <a:p>
                      <a:pPr algn="just" fontAlgn="ctr"/>
                      <a:r>
                        <a:rPr lang="ru-RU" sz="1200" b="0" i="0" u="none" strike="noStrike" dirty="0">
                          <a:solidFill>
                            <a:srgbClr val="002060"/>
                          </a:solidFill>
                          <a:effectLst/>
                          <a:latin typeface="Times New Roman"/>
                        </a:rPr>
                        <a:t>Величина прожиточного минимума в среднем на душу населения в месяц</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руб.</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31736,0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35938,0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40332,0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41500,0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6"/>
                  </a:ext>
                </a:extLst>
              </a:tr>
              <a:tr h="239346">
                <a:tc>
                  <a:txBody>
                    <a:bodyPr/>
                    <a:lstStyle/>
                    <a:p>
                      <a:pPr algn="l" fontAlgn="ctr"/>
                      <a:r>
                        <a:rPr lang="ru-RU" sz="1200" b="0" i="0" u="none" strike="noStrike" dirty="0">
                          <a:solidFill>
                            <a:srgbClr val="002060"/>
                          </a:solidFill>
                          <a:effectLst/>
                          <a:latin typeface="Times New Roman"/>
                        </a:rPr>
                        <a:t>Расходы и сбережения всего</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err="1">
                          <a:solidFill>
                            <a:srgbClr val="002060"/>
                          </a:solidFill>
                          <a:effectLst/>
                          <a:latin typeface="Times New Roman"/>
                        </a:rPr>
                        <a:t>млн.руб</a:t>
                      </a:r>
                      <a:endParaRPr lang="ru-RU" sz="1200" b="0" i="0" u="none" strike="noStrike" dirty="0">
                        <a:solidFill>
                          <a:srgbClr val="002060"/>
                        </a:solidFill>
                        <a:effectLst/>
                        <a:latin typeface="Times New Roman"/>
                      </a:endParaRP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305,0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332,0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341,0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354,0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7"/>
                  </a:ext>
                </a:extLst>
              </a:tr>
              <a:tr h="239346">
                <a:tc>
                  <a:txBody>
                    <a:bodyPr/>
                    <a:lstStyle/>
                    <a:p>
                      <a:pPr algn="ctr" fontAlgn="ctr"/>
                      <a:r>
                        <a:rPr lang="ru-RU" sz="1200" b="1" i="0" u="none" strike="noStrike">
                          <a:solidFill>
                            <a:srgbClr val="002060"/>
                          </a:solidFill>
                          <a:effectLst/>
                          <a:latin typeface="Times New Roman"/>
                        </a:rPr>
                        <a:t>   Труд и занятость</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l"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8"/>
                  </a:ext>
                </a:extLst>
              </a:tr>
              <a:tr h="478693">
                <a:tc>
                  <a:txBody>
                    <a:bodyPr/>
                    <a:lstStyle/>
                    <a:p>
                      <a:pPr algn="just" fontAlgn="ctr"/>
                      <a:r>
                        <a:rPr lang="ru-RU" sz="1200" b="0" i="0" u="none" strike="noStrike" dirty="0">
                          <a:solidFill>
                            <a:srgbClr val="002060"/>
                          </a:solidFill>
                          <a:effectLst/>
                          <a:latin typeface="Times New Roman"/>
                        </a:rPr>
                        <a:t>Численность занятых в экономике (среднегодовая)</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1,5</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1,4</a:t>
                      </a: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09"/>
                  </a:ext>
                </a:extLst>
              </a:tr>
              <a:tr h="718039">
                <a:tc>
                  <a:txBody>
                    <a:bodyPr/>
                    <a:lstStyle/>
                    <a:p>
                      <a:pPr algn="just" fontAlgn="ctr"/>
                      <a:r>
                        <a:rPr lang="ru-RU" sz="1200" b="0" i="0" u="none" strike="noStrike" dirty="0">
                          <a:solidFill>
                            <a:srgbClr val="002060"/>
                          </a:solidFill>
                          <a:effectLst/>
                          <a:latin typeface="Times New Roman"/>
                        </a:rPr>
                        <a:t>Численность безработных, зарегистрированных в  государственных учреждениях службы занятости населения (на конец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человек</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0,057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0,044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0,060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0"/>
                  </a:ext>
                </a:extLst>
              </a:tr>
              <a:tr h="251870">
                <a:tc>
                  <a:txBody>
                    <a:bodyPr/>
                    <a:lstStyle/>
                    <a:p>
                      <a:pPr algn="just" fontAlgn="ctr"/>
                      <a:r>
                        <a:rPr lang="ru-RU" sz="1200" b="0" i="0" u="none" strike="noStrike" dirty="0">
                          <a:solidFill>
                            <a:srgbClr val="002060"/>
                          </a:solidFill>
                          <a:effectLst/>
                          <a:latin typeface="Times New Roman"/>
                        </a:rPr>
                        <a:t>Уровень зарегистрированной безработицы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1"/>
                  </a:ext>
                </a:extLst>
              </a:tr>
              <a:tr h="239346">
                <a:tc>
                  <a:txBody>
                    <a:bodyPr/>
                    <a:lstStyle/>
                    <a:p>
                      <a:pPr algn="just" fontAlgn="ctr"/>
                      <a:r>
                        <a:rPr lang="ru-RU" sz="1200" b="0" i="0" u="none" strike="noStrike" dirty="0">
                          <a:solidFill>
                            <a:srgbClr val="002060"/>
                          </a:solidFill>
                          <a:effectLst/>
                          <a:latin typeface="Times New Roman"/>
                        </a:rPr>
                        <a:t>Среднемесячная заработная плата работников организаций (без субъектов малого предпринимательства)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рублей</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103559,3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114295,9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138248,0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145000,0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2"/>
                  </a:ext>
                </a:extLst>
              </a:tr>
              <a:tr h="239346">
                <a:tc>
                  <a:txBody>
                    <a:bodyPr/>
                    <a:lstStyle/>
                    <a:p>
                      <a:pPr algn="ctr" fontAlgn="ctr"/>
                      <a:r>
                        <a:rPr lang="ru-RU" sz="1200" b="1" i="0" u="none" strike="noStrike">
                          <a:solidFill>
                            <a:srgbClr val="002060"/>
                          </a:solidFill>
                          <a:effectLst/>
                          <a:latin typeface="Times New Roman"/>
                        </a:rPr>
                        <a:t>  Развитие социальной сферы</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1" i="0" u="none" strike="noStrike">
                          <a:solidFill>
                            <a:schemeClr val="bg2">
                              <a:lumMod val="25000"/>
                            </a:schemeClr>
                          </a:solidFill>
                          <a:effectLst/>
                          <a:latin typeface="Times New Roman"/>
                        </a:rPr>
                        <a:t> </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3"/>
                  </a:ext>
                </a:extLst>
              </a:tr>
              <a:tr h="478693">
                <a:tc>
                  <a:txBody>
                    <a:bodyPr/>
                    <a:lstStyle/>
                    <a:p>
                      <a:pPr algn="just" fontAlgn="ctr"/>
                      <a:r>
                        <a:rPr lang="ru-RU" sz="1200" b="0" i="0" u="none" strike="noStrike" dirty="0">
                          <a:solidFill>
                            <a:srgbClr val="002060"/>
                          </a:solidFill>
                          <a:effectLst/>
                          <a:latin typeface="Times New Roman"/>
                        </a:rPr>
                        <a:t>Численность детей в дошкольных образовательных учреждениях</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0,368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0,351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0,327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4"/>
                  </a:ext>
                </a:extLst>
              </a:tr>
              <a:tr h="957386">
                <a:tc>
                  <a:txBody>
                    <a:bodyPr/>
                    <a:lstStyle/>
                    <a:p>
                      <a:pPr algn="just" fontAlgn="ctr"/>
                      <a:r>
                        <a:rPr lang="ru-RU" sz="1200" b="0" i="0" u="none" strike="noStrike" dirty="0">
                          <a:solidFill>
                            <a:srgbClr val="002060"/>
                          </a:solidFill>
                          <a:effectLst/>
                          <a:latin typeface="Times New Roman"/>
                        </a:rPr>
                        <a:t>Численность обучающихся в общеобразовательных учреждениях (без вечерних (сменных) общеобразовательных учреждениях (на начало учебного года)</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a:solidFill>
                            <a:srgbClr val="002060"/>
                          </a:solidFill>
                          <a:effectLst/>
                          <a:latin typeface="Times New Roman"/>
                        </a:rPr>
                        <a:t>тыс. чел.</a:t>
                      </a:r>
                    </a:p>
                  </a:txBody>
                  <a:tcPr marL="8289" marR="8289" marT="8289"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0,774</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1,029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0,749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244062"/>
                      </a:solidFill>
                      <a:prstDash val="solid"/>
                      <a:round/>
                      <a:headEnd type="none" w="med" len="med"/>
                      <a:tailEnd type="none" w="med" len="med"/>
                    </a:lnL>
                    <a:lnR w="6350" cap="flat" cmpd="sng" algn="ctr">
                      <a:solidFill>
                        <a:srgbClr val="244062"/>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244062"/>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009911-5E41-4C01-8143-AFE2EE9CC3C2}" type="slidenum">
              <a:rPr lang="ru-RU" altLang="ru-RU" sz="1400">
                <a:solidFill>
                  <a:srgbClr val="000000"/>
                </a:solidFill>
                <a:latin typeface="Times New Roman" panose="02020603050405020304" pitchFamily="18" charset="0"/>
              </a:rPr>
              <a:pPr algn="r" eaLnBrk="1" hangingPunct="1">
                <a:spcBef>
                  <a:spcPct val="0"/>
                </a:spcBef>
                <a:buFontTx/>
                <a:buNone/>
              </a:pPr>
              <a:t>12</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812466" y="936215"/>
            <a:ext cx="3781288" cy="830997"/>
          </a:xfrm>
          <a:prstGeom prst="rect">
            <a:avLst/>
          </a:prstGeom>
          <a:noFill/>
        </p:spPr>
        <p:txBody>
          <a:bodyPr wrap="square">
            <a:spAutoFit/>
          </a:bodyPr>
          <a:lstStyle/>
          <a:p>
            <a:pPr algn="ctr" eaLnBrk="1" hangingPunct="1">
              <a:defRPr/>
            </a:pPr>
            <a:r>
              <a:rPr lang="ru-RU" sz="1600" dirty="0">
                <a:solidFill>
                  <a:schemeClr val="accent1">
                    <a:lumMod val="50000"/>
                  </a:schemeClr>
                </a:solidFill>
                <a:ea typeface="SimSun" charset="-122"/>
              </a:rPr>
              <a:t>Производство важнейших видов продукции в натуральном выражении, тонн.</a:t>
            </a:r>
          </a:p>
        </p:txBody>
      </p:sp>
      <p:sp>
        <p:nvSpPr>
          <p:cNvPr id="3" name="TextBox 2"/>
          <p:cNvSpPr txBox="1"/>
          <p:nvPr/>
        </p:nvSpPr>
        <p:spPr>
          <a:xfrm>
            <a:off x="28577" y="219087"/>
            <a:ext cx="96774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Прогноз социально-экономического развития Чукотского муниципального района на </a:t>
            </a:r>
            <a:r>
              <a:rPr lang="ru-RU" dirty="0" smtClean="0"/>
              <a:t>2025 </a:t>
            </a:r>
            <a:r>
              <a:rPr lang="ru-RU" dirty="0"/>
              <a:t>год плановый период </a:t>
            </a:r>
            <a:r>
              <a:rPr lang="ru-RU" dirty="0" smtClean="0"/>
              <a:t>2026 </a:t>
            </a:r>
            <a:r>
              <a:rPr lang="ru-RU" dirty="0"/>
              <a:t>и </a:t>
            </a:r>
            <a:r>
              <a:rPr lang="ru-RU" dirty="0" smtClean="0"/>
              <a:t>2027 </a:t>
            </a:r>
            <a:r>
              <a:rPr lang="ru-RU" dirty="0"/>
              <a:t>года</a:t>
            </a:r>
          </a:p>
        </p:txBody>
      </p:sp>
      <p:sp>
        <p:nvSpPr>
          <p:cNvPr id="10" name="TextBox 9"/>
          <p:cNvSpPr txBox="1"/>
          <p:nvPr/>
        </p:nvSpPr>
        <p:spPr>
          <a:xfrm>
            <a:off x="5098258" y="1003946"/>
            <a:ext cx="4527550"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Объем платных услуг населению, тыс. руб.</a:t>
            </a:r>
          </a:p>
        </p:txBody>
      </p:sp>
      <p:sp>
        <p:nvSpPr>
          <p:cNvPr id="12" name="TextBox 11"/>
          <p:cNvSpPr txBox="1"/>
          <p:nvPr/>
        </p:nvSpPr>
        <p:spPr>
          <a:xfrm>
            <a:off x="468314" y="3625607"/>
            <a:ext cx="4398963" cy="954107"/>
          </a:xfrm>
          <a:prstGeom prst="rect">
            <a:avLst/>
          </a:prstGeom>
          <a:noFill/>
        </p:spPr>
        <p:txBody>
          <a:bodyPr wrap="square">
            <a:spAutoFit/>
          </a:bodyPr>
          <a:lstStyle/>
          <a:p>
            <a:pPr algn="ctr" eaLnBrk="1" hangingPunct="1">
              <a:defRPr/>
            </a:pPr>
            <a:r>
              <a:rPr lang="ru-RU" sz="1400" dirty="0">
                <a:solidFill>
                  <a:schemeClr val="accent1">
                    <a:lumMod val="50000"/>
                  </a:schemeClr>
                </a:solidFill>
                <a:ea typeface="SimSun" charset="-122"/>
              </a:rPr>
              <a:t>Численность детей в дошкольных образовательных учреждениях и общеобразовательных учреждениях (без вечерних (сменных) общеобразовательных учреждениях (на начало учебного года), </a:t>
            </a:r>
            <a:r>
              <a:rPr lang="ru-RU" sz="1400" dirty="0" err="1">
                <a:solidFill>
                  <a:schemeClr val="accent1">
                    <a:lumMod val="50000"/>
                  </a:schemeClr>
                </a:solidFill>
                <a:ea typeface="SimSun" charset="-122"/>
              </a:rPr>
              <a:t>тыс.чел</a:t>
            </a:r>
            <a:r>
              <a:rPr lang="ru-RU" sz="1400" dirty="0">
                <a:solidFill>
                  <a:schemeClr val="accent1">
                    <a:lumMod val="50000"/>
                  </a:schemeClr>
                </a:solidFill>
                <a:ea typeface="SimSun" charset="-122"/>
              </a:rPr>
              <a:t>.</a:t>
            </a:r>
          </a:p>
        </p:txBody>
      </p:sp>
      <p:sp>
        <p:nvSpPr>
          <p:cNvPr id="14" name="TextBox 13"/>
          <p:cNvSpPr txBox="1"/>
          <p:nvPr/>
        </p:nvSpPr>
        <p:spPr>
          <a:xfrm>
            <a:off x="5162552" y="3860807"/>
            <a:ext cx="4398963"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Поголовье оленей (на конец года), тысяч голов.</a:t>
            </a:r>
          </a:p>
        </p:txBody>
      </p:sp>
      <p:graphicFrame>
        <p:nvGraphicFramePr>
          <p:cNvPr id="19" name="Диаграмма 18"/>
          <p:cNvGraphicFramePr>
            <a:graphicFrameLocks/>
          </p:cNvGraphicFramePr>
          <p:nvPr>
            <p:extLst>
              <p:ext uri="{D42A27DB-BD31-4B8C-83A1-F6EECF244321}">
                <p14:modId xmlns:p14="http://schemas.microsoft.com/office/powerpoint/2010/main" val="3577457848"/>
              </p:ext>
            </p:extLst>
          </p:nvPr>
        </p:nvGraphicFramePr>
        <p:xfrm>
          <a:off x="5198395" y="1342500"/>
          <a:ext cx="4212305" cy="2281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4238276457"/>
              </p:ext>
            </p:extLst>
          </p:nvPr>
        </p:nvGraphicFramePr>
        <p:xfrm>
          <a:off x="900680" y="1633383"/>
          <a:ext cx="3808514" cy="1990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Диаграмма 21"/>
          <p:cNvGraphicFramePr>
            <a:graphicFrameLocks/>
          </p:cNvGraphicFramePr>
          <p:nvPr>
            <p:extLst>
              <p:ext uri="{D42A27DB-BD31-4B8C-83A1-F6EECF244321}">
                <p14:modId xmlns:p14="http://schemas.microsoft.com/office/powerpoint/2010/main" val="769352807"/>
              </p:ext>
            </p:extLst>
          </p:nvPr>
        </p:nvGraphicFramePr>
        <p:xfrm>
          <a:off x="900680" y="4475166"/>
          <a:ext cx="3621066" cy="21221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Диаграмма 22"/>
          <p:cNvGraphicFramePr>
            <a:graphicFrameLocks/>
          </p:cNvGraphicFramePr>
          <p:nvPr>
            <p:extLst>
              <p:ext uri="{D42A27DB-BD31-4B8C-83A1-F6EECF244321}">
                <p14:modId xmlns:p14="http://schemas.microsoft.com/office/powerpoint/2010/main" val="1633724096"/>
              </p:ext>
            </p:extLst>
          </p:nvPr>
        </p:nvGraphicFramePr>
        <p:xfrm>
          <a:off x="5162552" y="4413909"/>
          <a:ext cx="4111722" cy="2122186"/>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id="{4BE41D46-9CEC-01E9-9907-083403A55D0B}"/>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F23F493D-AE2B-492C-8313-E3895B732293}" type="slidenum">
              <a:rPr lang="ru-RU" altLang="ru-RU" sz="1400">
                <a:solidFill>
                  <a:srgbClr val="000000"/>
                </a:solidFill>
                <a:latin typeface="Times New Roman" panose="02020603050405020304" pitchFamily="18" charset="0"/>
              </a:rPr>
              <a:pPr algn="r" eaLnBrk="1" hangingPunct="1">
                <a:spcBef>
                  <a:spcPct val="0"/>
                </a:spcBef>
                <a:buFontTx/>
                <a:buNone/>
              </a:pPr>
              <a:t>13</a:t>
            </a:fld>
            <a:endParaRPr lang="ru-RU" altLang="ru-RU" sz="1400">
              <a:solidFill>
                <a:srgbClr val="000000"/>
              </a:solidFill>
              <a:latin typeface="Times New Roman" panose="02020603050405020304" pitchFamily="18" charset="0"/>
            </a:endParaRPr>
          </a:p>
        </p:txBody>
      </p:sp>
      <p:sp>
        <p:nvSpPr>
          <p:cNvPr id="2" name="TextBox 1"/>
          <p:cNvSpPr txBox="1"/>
          <p:nvPr/>
        </p:nvSpPr>
        <p:spPr>
          <a:xfrm>
            <a:off x="1137370" y="925550"/>
            <a:ext cx="3711575" cy="338554"/>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Средняя численность населения</a:t>
            </a:r>
          </a:p>
        </p:txBody>
      </p:sp>
      <p:sp>
        <p:nvSpPr>
          <p:cNvPr id="3" name="TextBox 2"/>
          <p:cNvSpPr txBox="1"/>
          <p:nvPr/>
        </p:nvSpPr>
        <p:spPr>
          <a:xfrm>
            <a:off x="118046" y="22255"/>
            <a:ext cx="967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sz="1800" dirty="0"/>
              <a:t>Прогноз социально-экономического развития Чукотского муниципального района на </a:t>
            </a:r>
            <a:r>
              <a:rPr lang="ru-RU" sz="1800" dirty="0" smtClean="0"/>
              <a:t>2025 </a:t>
            </a:r>
            <a:r>
              <a:rPr lang="ru-RU" sz="1800" dirty="0"/>
              <a:t>год плановый период </a:t>
            </a:r>
            <a:r>
              <a:rPr lang="ru-RU" sz="1800" dirty="0" smtClean="0"/>
              <a:t>2026 </a:t>
            </a:r>
            <a:r>
              <a:rPr lang="ru-RU" sz="1800" dirty="0"/>
              <a:t>и </a:t>
            </a:r>
            <a:r>
              <a:rPr lang="ru-RU" sz="1800" dirty="0" smtClean="0"/>
              <a:t>2027 </a:t>
            </a:r>
            <a:r>
              <a:rPr lang="ru-RU" sz="1800" dirty="0"/>
              <a:t>года</a:t>
            </a:r>
          </a:p>
        </p:txBody>
      </p:sp>
      <p:sp>
        <p:nvSpPr>
          <p:cNvPr id="10" name="TextBox 9"/>
          <p:cNvSpPr txBox="1"/>
          <p:nvPr/>
        </p:nvSpPr>
        <p:spPr>
          <a:xfrm>
            <a:off x="5178428" y="898525"/>
            <a:ext cx="3709988" cy="338554"/>
          </a:xfrm>
          <a:prstGeom prst="rect">
            <a:avLst/>
          </a:prstGeom>
          <a:noFill/>
        </p:spPr>
        <p:txBody>
          <a:bodyPr>
            <a:spAutoFit/>
          </a:bodyPr>
          <a:lstStyle/>
          <a:p>
            <a:pPr algn="ctr" eaLnBrk="1" hangingPunct="1">
              <a:defRPr/>
            </a:pPr>
            <a:r>
              <a:rPr lang="ru-RU" sz="1600" dirty="0">
                <a:ea typeface="SimSun" charset="-122"/>
              </a:rPr>
              <a:t> </a:t>
            </a:r>
            <a:r>
              <a:rPr lang="ru-RU" sz="1600" dirty="0">
                <a:solidFill>
                  <a:schemeClr val="accent1">
                    <a:lumMod val="50000"/>
                  </a:schemeClr>
                </a:solidFill>
                <a:ea typeface="SimSun" charset="-122"/>
              </a:rPr>
              <a:t>Средняя заработная плата, руб.</a:t>
            </a:r>
          </a:p>
        </p:txBody>
      </p:sp>
      <p:sp>
        <p:nvSpPr>
          <p:cNvPr id="12" name="TextBox 11"/>
          <p:cNvSpPr txBox="1"/>
          <p:nvPr/>
        </p:nvSpPr>
        <p:spPr>
          <a:xfrm>
            <a:off x="1077912" y="3583807"/>
            <a:ext cx="3709988" cy="1077218"/>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Средний размер назначенных месячных пенсий пенсионеров, состоящих на учете в отделениях Пенсионного фонда РФ, руб.</a:t>
            </a:r>
          </a:p>
        </p:txBody>
      </p:sp>
      <p:sp>
        <p:nvSpPr>
          <p:cNvPr id="14" name="TextBox 13"/>
          <p:cNvSpPr txBox="1"/>
          <p:nvPr/>
        </p:nvSpPr>
        <p:spPr>
          <a:xfrm>
            <a:off x="5162552" y="3860807"/>
            <a:ext cx="4398963" cy="584775"/>
          </a:xfrm>
          <a:prstGeom prst="rect">
            <a:avLst/>
          </a:prstGeom>
          <a:noFill/>
        </p:spPr>
        <p:txBody>
          <a:bodyPr>
            <a:spAutoFit/>
          </a:bodyPr>
          <a:lstStyle/>
          <a:p>
            <a:pPr algn="ctr" eaLnBrk="1" hangingPunct="1">
              <a:defRPr/>
            </a:pPr>
            <a:r>
              <a:rPr lang="ru-RU" sz="1600" dirty="0">
                <a:solidFill>
                  <a:schemeClr val="accent1">
                    <a:lumMod val="50000"/>
                  </a:schemeClr>
                </a:solidFill>
                <a:ea typeface="SimSun" charset="-122"/>
              </a:rPr>
              <a:t>Величина прожиточного минимума в среднем на душу населения в месяц, руб.</a:t>
            </a:r>
          </a:p>
        </p:txBody>
      </p:sp>
      <p:graphicFrame>
        <p:nvGraphicFramePr>
          <p:cNvPr id="18" name="Диаграмма 17"/>
          <p:cNvGraphicFramePr>
            <a:graphicFrameLocks/>
          </p:cNvGraphicFramePr>
          <p:nvPr>
            <p:extLst>
              <p:ext uri="{D42A27DB-BD31-4B8C-83A1-F6EECF244321}">
                <p14:modId xmlns:p14="http://schemas.microsoft.com/office/powerpoint/2010/main" val="3322573536"/>
              </p:ext>
            </p:extLst>
          </p:nvPr>
        </p:nvGraphicFramePr>
        <p:xfrm>
          <a:off x="749004" y="1388520"/>
          <a:ext cx="3949998" cy="21504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Диаграмма 18"/>
          <p:cNvGraphicFramePr>
            <a:graphicFrameLocks/>
          </p:cNvGraphicFramePr>
          <p:nvPr>
            <p:extLst>
              <p:ext uri="{D42A27DB-BD31-4B8C-83A1-F6EECF244321}">
                <p14:modId xmlns:p14="http://schemas.microsoft.com/office/powerpoint/2010/main" val="632188183"/>
              </p:ext>
            </p:extLst>
          </p:nvPr>
        </p:nvGraphicFramePr>
        <p:xfrm>
          <a:off x="856855" y="4700078"/>
          <a:ext cx="3682999" cy="1773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Диаграмма 19"/>
          <p:cNvGraphicFramePr>
            <a:graphicFrameLocks/>
          </p:cNvGraphicFramePr>
          <p:nvPr>
            <p:extLst>
              <p:ext uri="{D42A27DB-BD31-4B8C-83A1-F6EECF244321}">
                <p14:modId xmlns:p14="http://schemas.microsoft.com/office/powerpoint/2010/main" val="3802916838"/>
              </p:ext>
            </p:extLst>
          </p:nvPr>
        </p:nvGraphicFramePr>
        <p:xfrm>
          <a:off x="5128208" y="4391670"/>
          <a:ext cx="3942184" cy="2091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1867492622"/>
              </p:ext>
            </p:extLst>
          </p:nvPr>
        </p:nvGraphicFramePr>
        <p:xfrm>
          <a:off x="5208587" y="1353086"/>
          <a:ext cx="3781425" cy="2166938"/>
        </p:xfrm>
        <a:graphic>
          <a:graphicData uri="http://schemas.openxmlformats.org/drawingml/2006/chart">
            <c:chart xmlns:c="http://schemas.openxmlformats.org/drawingml/2006/chart" xmlns:r="http://schemas.openxmlformats.org/officeDocument/2006/relationships" r:id="rId6"/>
          </a:graphicData>
        </a:graphic>
      </p:graphicFrame>
      <p:sp>
        <p:nvSpPr>
          <p:cNvPr id="4" name="Line 6">
            <a:extLst>
              <a:ext uri="{FF2B5EF4-FFF2-40B4-BE49-F238E27FC236}">
                <a16:creationId xmlns:a16="http://schemas.microsoft.com/office/drawing/2014/main" id="{23CAC8B5-5DCA-9398-D94B-2445869B8CDE}"/>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randombar(horizontal)">
                                      <p:cBhvr additive="repl">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5949A32-E39B-4075-A772-06A324D25CA7}" type="slidenum">
              <a:rPr lang="ru-RU" altLang="ru-RU" sz="1400">
                <a:solidFill>
                  <a:srgbClr val="000000"/>
                </a:solidFill>
                <a:latin typeface="Times New Roman" panose="02020603050405020304" pitchFamily="18" charset="0"/>
              </a:rPr>
              <a:pPr algn="r" eaLnBrk="1" hangingPunct="1">
                <a:spcBef>
                  <a:spcPct val="0"/>
                </a:spcBef>
                <a:buFontTx/>
                <a:buNone/>
              </a:pPr>
              <a:t>14</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параметры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16390" name="Rectangle 6"/>
          <p:cNvSpPr>
            <a:spLocks noChangeArrowheads="1"/>
          </p:cNvSpPr>
          <p:nvPr/>
        </p:nvSpPr>
        <p:spPr bwMode="auto">
          <a:xfrm>
            <a:off x="3132919" y="1125540"/>
            <a:ext cx="701675" cy="5113337"/>
          </a:xfrm>
          <a:prstGeom prst="rect">
            <a:avLst/>
          </a:prstGeom>
          <a:solidFill>
            <a:srgbClr val="FFFF99"/>
          </a:solidFill>
          <a:ln w="19080">
            <a:solidFill>
              <a:srgbClr val="FFFF00"/>
            </a:solidFill>
            <a:miter lim="800000"/>
            <a:headEnd/>
            <a:tailEnd/>
          </a:ln>
        </p:spPr>
        <p:txBody>
          <a:bodyPr vert="vert270" wrap="none"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200" b="1" dirty="0">
                <a:solidFill>
                  <a:srgbClr val="000000"/>
                </a:solidFill>
                <a:latin typeface="Times New Roman" pitchFamily="16" charset="0"/>
                <a:ea typeface="SimSun" charset="0"/>
                <a:cs typeface="SimSun" charset="0"/>
              </a:rPr>
              <a:t>Доходы бюджета  </a:t>
            </a:r>
            <a:r>
              <a:rPr lang="ru-RU" sz="2200" b="1" dirty="0" smtClean="0">
                <a:solidFill>
                  <a:srgbClr val="000000"/>
                </a:solidFill>
                <a:latin typeface="Times New Roman" pitchFamily="16" charset="0"/>
                <a:ea typeface="SimSun" charset="0"/>
                <a:cs typeface="SimSun" charset="0"/>
              </a:rPr>
              <a:t>2 444 257,4 </a:t>
            </a:r>
            <a:r>
              <a:rPr lang="ru-RU" sz="2200" b="1" dirty="0">
                <a:solidFill>
                  <a:srgbClr val="000000"/>
                </a:solidFill>
                <a:latin typeface="Times New Roman" pitchFamily="16" charset="0"/>
                <a:ea typeface="SimSun" charset="0"/>
                <a:cs typeface="SimSun" charset="0"/>
              </a:rPr>
              <a:t>тыс. руб</a:t>
            </a:r>
            <a:r>
              <a:rPr lang="ru-RU" sz="2200" dirty="0">
                <a:solidFill>
                  <a:srgbClr val="000000"/>
                </a:solidFill>
                <a:latin typeface="Times New Roman" pitchFamily="16" charset="0"/>
                <a:ea typeface="SimSun" charset="0"/>
                <a:cs typeface="SimSun" charset="0"/>
              </a:rPr>
              <a:t>.</a:t>
            </a:r>
          </a:p>
        </p:txBody>
      </p:sp>
      <p:sp>
        <p:nvSpPr>
          <p:cNvPr id="16391" name="Rectangle 7"/>
          <p:cNvSpPr>
            <a:spLocks noChangeArrowheads="1"/>
          </p:cNvSpPr>
          <p:nvPr/>
        </p:nvSpPr>
        <p:spPr bwMode="auto">
          <a:xfrm>
            <a:off x="5688014" y="1092200"/>
            <a:ext cx="701675" cy="5113338"/>
          </a:xfrm>
          <a:prstGeom prst="rect">
            <a:avLst/>
          </a:prstGeom>
          <a:solidFill>
            <a:srgbClr val="FFFF99"/>
          </a:solidFill>
          <a:ln w="19080">
            <a:solidFill>
              <a:srgbClr val="FFFF00"/>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000000"/>
                </a:solidFill>
                <a:latin typeface="Times New Roman" panose="02020603050405020304" pitchFamily="18" charset="0"/>
              </a:rPr>
              <a:t>Расходы бюджета </a:t>
            </a:r>
            <a:r>
              <a:rPr lang="ru-RU" altLang="ru-RU" sz="2200" b="1" dirty="0" smtClean="0">
                <a:solidFill>
                  <a:srgbClr val="000000"/>
                </a:solidFill>
                <a:latin typeface="Times New Roman" panose="02020603050405020304" pitchFamily="18" charset="0"/>
              </a:rPr>
              <a:t>2 597 041,4 </a:t>
            </a:r>
            <a:r>
              <a:rPr lang="ru-RU" altLang="ru-RU" sz="2200" b="1" dirty="0">
                <a:solidFill>
                  <a:srgbClr val="000000"/>
                </a:solidFill>
                <a:latin typeface="Times New Roman" panose="02020603050405020304" pitchFamily="18" charset="0"/>
              </a:rPr>
              <a:t>тыс. руб.</a:t>
            </a:r>
          </a:p>
        </p:txBody>
      </p:sp>
      <p:sp>
        <p:nvSpPr>
          <p:cNvPr id="16392" name="AutoShape 8"/>
          <p:cNvSpPr>
            <a:spLocks noChangeArrowheads="1"/>
          </p:cNvSpPr>
          <p:nvPr/>
        </p:nvSpPr>
        <p:spPr bwMode="auto">
          <a:xfrm>
            <a:off x="428626" y="1125540"/>
            <a:ext cx="2260600" cy="1368425"/>
          </a:xfrm>
          <a:prstGeom prst="homePlate">
            <a:avLst>
              <a:gd name="adj" fmla="val 41299"/>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Налоговые доходы</a:t>
            </a:r>
          </a:p>
          <a:p>
            <a:pPr algn="ctr" eaLnBrk="1" hangingPunct="1">
              <a:spcBef>
                <a:spcPct val="0"/>
              </a:spcBef>
              <a:buFontTx/>
              <a:buNone/>
            </a:pPr>
            <a:r>
              <a:rPr lang="ru-RU" altLang="ru-RU" sz="1800" b="1" dirty="0" smtClean="0">
                <a:solidFill>
                  <a:srgbClr val="000000"/>
                </a:solidFill>
                <a:latin typeface="Times New Roman" panose="02020603050405020304" pitchFamily="18" charset="0"/>
              </a:rPr>
              <a:t>74 245,0 </a:t>
            </a:r>
            <a:r>
              <a:rPr lang="ru-RU" altLang="ru-RU" sz="1800" b="1" dirty="0">
                <a:solidFill>
                  <a:srgbClr val="000000"/>
                </a:solidFill>
                <a:latin typeface="Times New Roman" panose="02020603050405020304" pitchFamily="18" charset="0"/>
              </a:rPr>
              <a:t>тыс. руб.</a:t>
            </a:r>
          </a:p>
        </p:txBody>
      </p:sp>
      <p:sp>
        <p:nvSpPr>
          <p:cNvPr id="16393" name="AutoShape 9"/>
          <p:cNvSpPr>
            <a:spLocks noChangeArrowheads="1"/>
          </p:cNvSpPr>
          <p:nvPr/>
        </p:nvSpPr>
        <p:spPr bwMode="auto">
          <a:xfrm>
            <a:off x="428625" y="4724422"/>
            <a:ext cx="2570018" cy="1368425"/>
          </a:xfrm>
          <a:prstGeom prst="homePlate">
            <a:avLst>
              <a:gd name="adj" fmla="val 41328"/>
            </a:avLst>
          </a:prstGeom>
          <a:solidFill>
            <a:srgbClr val="6699FF"/>
          </a:solidFill>
          <a:ln w="1908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Безвозмездные поступления</a:t>
            </a:r>
          </a:p>
          <a:p>
            <a:pPr algn="ctr" eaLnBrk="1" hangingPunct="1">
              <a:spcBef>
                <a:spcPct val="0"/>
              </a:spcBef>
              <a:buFontTx/>
              <a:buNone/>
            </a:pPr>
            <a:r>
              <a:rPr lang="ru-RU" altLang="ru-RU" sz="1800" b="1" dirty="0" smtClean="0">
                <a:solidFill>
                  <a:srgbClr val="000000"/>
                </a:solidFill>
                <a:latin typeface="Times New Roman" panose="02020603050405020304" pitchFamily="18" charset="0"/>
              </a:rPr>
              <a:t>2 </a:t>
            </a:r>
            <a:r>
              <a:rPr lang="ru-RU" altLang="ru-RU" sz="1800" b="1" dirty="0" smtClean="0">
                <a:solidFill>
                  <a:srgbClr val="000000"/>
                </a:solidFill>
                <a:latin typeface="Times New Roman" panose="02020603050405020304" pitchFamily="18" charset="0"/>
              </a:rPr>
              <a:t>296 644,2 </a:t>
            </a:r>
            <a:r>
              <a:rPr lang="ru-RU" altLang="ru-RU" sz="1800" b="1" dirty="0">
                <a:solidFill>
                  <a:srgbClr val="000000"/>
                </a:solidFill>
                <a:latin typeface="Times New Roman" panose="02020603050405020304" pitchFamily="18" charset="0"/>
              </a:rPr>
              <a:t>тыс. руб.</a:t>
            </a:r>
          </a:p>
        </p:txBody>
      </p:sp>
      <p:sp>
        <p:nvSpPr>
          <p:cNvPr id="16394" name="AutoShape 10"/>
          <p:cNvSpPr>
            <a:spLocks noChangeArrowheads="1"/>
          </p:cNvSpPr>
          <p:nvPr/>
        </p:nvSpPr>
        <p:spPr bwMode="auto">
          <a:xfrm>
            <a:off x="428625" y="2924183"/>
            <a:ext cx="2262188" cy="1368425"/>
          </a:xfrm>
          <a:prstGeom prst="homePlate">
            <a:avLst>
              <a:gd name="adj" fmla="val 41328"/>
            </a:avLst>
          </a:prstGeom>
          <a:solidFill>
            <a:srgbClr val="FF5050"/>
          </a:solidFill>
          <a:ln w="15840">
            <a:solidFill>
              <a:srgbClr val="FF00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Неналоговые доходы</a:t>
            </a:r>
          </a:p>
          <a:p>
            <a:pPr algn="ctr" eaLnBrk="1" hangingPunct="1">
              <a:spcBef>
                <a:spcPct val="0"/>
              </a:spcBef>
              <a:buFontTx/>
              <a:buNone/>
            </a:pPr>
            <a:r>
              <a:rPr lang="ru-RU" altLang="ru-RU" sz="1800" b="1" dirty="0" smtClean="0">
                <a:solidFill>
                  <a:srgbClr val="000000"/>
                </a:solidFill>
                <a:latin typeface="Times New Roman" panose="02020603050405020304" pitchFamily="18" charset="0"/>
              </a:rPr>
              <a:t>73 368,2 </a:t>
            </a:r>
            <a:r>
              <a:rPr lang="ru-RU" altLang="ru-RU" sz="1800" b="1" dirty="0">
                <a:solidFill>
                  <a:srgbClr val="000000"/>
                </a:solidFill>
                <a:latin typeface="Times New Roman" panose="02020603050405020304" pitchFamily="18" charset="0"/>
              </a:rPr>
              <a:t>тыс. руб.</a:t>
            </a:r>
          </a:p>
        </p:txBody>
      </p:sp>
      <p:sp>
        <p:nvSpPr>
          <p:cNvPr id="16395" name="AutoShape 11"/>
          <p:cNvSpPr>
            <a:spLocks noChangeArrowheads="1"/>
          </p:cNvSpPr>
          <p:nvPr/>
        </p:nvSpPr>
        <p:spPr bwMode="auto">
          <a:xfrm rot="10800000">
            <a:off x="6492874" y="1055688"/>
            <a:ext cx="3144838" cy="538162"/>
          </a:xfrm>
          <a:prstGeom prst="homePlate">
            <a:avLst>
              <a:gd name="adj" fmla="val 139517"/>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Общегосударственные </a:t>
            </a:r>
          </a:p>
          <a:p>
            <a:pPr algn="ctr" eaLnBrk="1" hangingPunct="1">
              <a:spcBef>
                <a:spcPct val="0"/>
              </a:spcBef>
              <a:buFontTx/>
              <a:buNone/>
            </a:pPr>
            <a:r>
              <a:rPr lang="ru-RU" altLang="ru-RU" sz="1400" b="1" dirty="0">
                <a:latin typeface="Times New Roman" panose="02020603050405020304" pitchFamily="18" charset="0"/>
              </a:rPr>
              <a:t>расходы </a:t>
            </a:r>
            <a:r>
              <a:rPr lang="ru-RU" altLang="ru-RU" sz="1400" b="1" dirty="0" smtClean="0">
                <a:latin typeface="Times New Roman" panose="02020603050405020304" pitchFamily="18" charset="0"/>
              </a:rPr>
              <a:t>427 442,5тыс</a:t>
            </a:r>
            <a:r>
              <a:rPr lang="ru-RU" altLang="ru-RU" sz="1400" b="1" dirty="0">
                <a:latin typeface="Times New Roman" panose="02020603050405020304" pitchFamily="18" charset="0"/>
              </a:rPr>
              <a:t>. руб</a:t>
            </a:r>
            <a:r>
              <a:rPr lang="ru-RU" altLang="ru-RU" sz="1400" b="1" dirty="0">
                <a:solidFill>
                  <a:srgbClr val="000000"/>
                </a:solidFill>
                <a:latin typeface="Times New Roman" panose="02020603050405020304" pitchFamily="18" charset="0"/>
              </a:rPr>
              <a:t>.</a:t>
            </a:r>
          </a:p>
        </p:txBody>
      </p:sp>
      <p:sp>
        <p:nvSpPr>
          <p:cNvPr id="16396" name="Line 12"/>
          <p:cNvSpPr>
            <a:spLocks noChangeShapeType="1"/>
          </p:cNvSpPr>
          <p:nvPr/>
        </p:nvSpPr>
        <p:spPr bwMode="auto">
          <a:xfrm>
            <a:off x="377827" y="90011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6397" name="AutoShape 13"/>
          <p:cNvSpPr>
            <a:spLocks noChangeArrowheads="1"/>
          </p:cNvSpPr>
          <p:nvPr/>
        </p:nvSpPr>
        <p:spPr bwMode="auto">
          <a:xfrm rot="10800000">
            <a:off x="6492874" y="1663699"/>
            <a:ext cx="3144838" cy="773449"/>
          </a:xfrm>
          <a:prstGeom prst="homePlate">
            <a:avLst>
              <a:gd name="adj" fmla="val 99140"/>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безопасность</a:t>
            </a:r>
          </a:p>
          <a:p>
            <a:pPr algn="ctr" eaLnBrk="1" hangingPunct="1">
              <a:spcBef>
                <a:spcPct val="0"/>
              </a:spcBef>
              <a:buFontTx/>
              <a:buNone/>
            </a:pPr>
            <a:r>
              <a:rPr lang="ru-RU" altLang="ru-RU" sz="1400" b="1" dirty="0">
                <a:latin typeface="Times New Roman" panose="02020603050405020304" pitchFamily="18" charset="0"/>
              </a:rPr>
              <a:t>и </a:t>
            </a:r>
            <a:r>
              <a:rPr lang="ru-RU" altLang="ru-RU" sz="1400" b="1" dirty="0" err="1">
                <a:latin typeface="Times New Roman" panose="02020603050405020304" pitchFamily="18" charset="0"/>
              </a:rPr>
              <a:t>правоохранит</a:t>
            </a:r>
            <a:r>
              <a:rPr lang="ru-RU" altLang="ru-RU" sz="1400" b="1" dirty="0">
                <a:latin typeface="Times New Roman" panose="02020603050405020304" pitchFamily="18" charset="0"/>
              </a:rPr>
              <a:t>. </a:t>
            </a:r>
            <a:r>
              <a:rPr lang="ru-RU" altLang="ru-RU" sz="1400" b="1" dirty="0" smtClean="0">
                <a:latin typeface="Times New Roman" panose="02020603050405020304" pitchFamily="18" charset="0"/>
              </a:rPr>
              <a:t>деятельность</a:t>
            </a:r>
            <a:r>
              <a:rPr lang="ru-RU" altLang="ru-RU" sz="1400" b="1" dirty="0">
                <a:latin typeface="Times New Roman" panose="02020603050405020304" pitchFamily="18" charset="0"/>
              </a:rPr>
              <a:t> 16 286,5 тыс</a:t>
            </a:r>
            <a:r>
              <a:rPr lang="ru-RU" altLang="ru-RU" sz="1400" b="1" dirty="0">
                <a:solidFill>
                  <a:srgbClr val="000000"/>
                </a:solidFill>
                <a:latin typeface="Times New Roman" panose="02020603050405020304" pitchFamily="18" charset="0"/>
              </a:rPr>
              <a:t>. руб.</a:t>
            </a:r>
          </a:p>
        </p:txBody>
      </p:sp>
      <p:sp>
        <p:nvSpPr>
          <p:cNvPr id="16398" name="AutoShape 14"/>
          <p:cNvSpPr>
            <a:spLocks noChangeArrowheads="1"/>
          </p:cNvSpPr>
          <p:nvPr/>
        </p:nvSpPr>
        <p:spPr bwMode="auto">
          <a:xfrm rot="10800000">
            <a:off x="6492874" y="2506663"/>
            <a:ext cx="3144838" cy="488802"/>
          </a:xfrm>
          <a:prstGeom prst="homePlate">
            <a:avLst>
              <a:gd name="adj" fmla="val 116781"/>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Национальная экономика</a:t>
            </a:r>
          </a:p>
          <a:p>
            <a:pPr algn="ctr" eaLnBrk="1" hangingPunct="1">
              <a:spcBef>
                <a:spcPct val="0"/>
              </a:spcBef>
              <a:buFontTx/>
              <a:buNone/>
            </a:pPr>
            <a:r>
              <a:rPr lang="ru-RU" altLang="ru-RU" sz="1400" b="1" dirty="0" smtClean="0">
                <a:latin typeface="Times New Roman" panose="02020603050405020304" pitchFamily="18" charset="0"/>
              </a:rPr>
              <a:t>286 256,2 </a:t>
            </a:r>
            <a:r>
              <a:rPr lang="ru-RU" altLang="ru-RU" sz="1400" b="1" dirty="0">
                <a:latin typeface="Times New Roman" panose="02020603050405020304" pitchFamily="18" charset="0"/>
              </a:rPr>
              <a:t>тыс. руб</a:t>
            </a:r>
            <a:r>
              <a:rPr lang="ru-RU" altLang="ru-RU" sz="1400" b="1" dirty="0">
                <a:solidFill>
                  <a:srgbClr val="000000"/>
                </a:solidFill>
                <a:latin typeface="Times New Roman" panose="02020603050405020304" pitchFamily="18" charset="0"/>
              </a:rPr>
              <a:t>.</a:t>
            </a:r>
          </a:p>
        </p:txBody>
      </p:sp>
      <p:sp>
        <p:nvSpPr>
          <p:cNvPr id="16399" name="AutoShape 15"/>
          <p:cNvSpPr>
            <a:spLocks noChangeArrowheads="1"/>
          </p:cNvSpPr>
          <p:nvPr/>
        </p:nvSpPr>
        <p:spPr bwMode="auto">
          <a:xfrm rot="10800000">
            <a:off x="6492874" y="3144839"/>
            <a:ext cx="3144838" cy="557211"/>
          </a:xfrm>
          <a:prstGeom prst="homePlate">
            <a:avLst>
              <a:gd name="adj" fmla="val 116647"/>
            </a:avLst>
          </a:prstGeom>
          <a:solidFill>
            <a:srgbClr val="CCFFFF"/>
          </a:solidFill>
          <a:ln w="9360">
            <a:solidFill>
              <a:srgbClr val="00FFFF"/>
            </a:solidFill>
            <a:miter lim="800000"/>
            <a:headEnd/>
            <a:tailEnd/>
          </a:ln>
        </p:spPr>
        <p:txBody>
          <a:bodyPr rot="10800000"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None/>
            </a:pPr>
            <a:r>
              <a:rPr lang="ru-RU" altLang="ru-RU" sz="1400" b="1" dirty="0">
                <a:latin typeface="Times New Roman" panose="02020603050405020304" pitchFamily="18" charset="0"/>
              </a:rPr>
              <a:t>Жилищно-коммунальное хозяйство </a:t>
            </a:r>
            <a:r>
              <a:rPr lang="ru-RU" altLang="ru-RU" sz="1400" b="1" dirty="0" smtClean="0">
                <a:latin typeface="Times New Roman" panose="02020603050405020304" pitchFamily="18" charset="0"/>
              </a:rPr>
              <a:t>546 473,2 </a:t>
            </a:r>
            <a:r>
              <a:rPr lang="ru-RU" altLang="ru-RU" sz="1400" b="1" dirty="0">
                <a:latin typeface="Times New Roman" panose="02020603050405020304" pitchFamily="18" charset="0"/>
              </a:rPr>
              <a:t>тыс. руб.</a:t>
            </a:r>
          </a:p>
          <a:p>
            <a:pPr algn="ctr" eaLnBrk="1" hangingPunct="1">
              <a:spcBef>
                <a:spcPct val="0"/>
              </a:spcBef>
              <a:buNone/>
            </a:pPr>
            <a:endParaRPr lang="ru-RU" altLang="ru-RU" sz="1400" b="1" dirty="0">
              <a:latin typeface="Times New Roman" panose="02020603050405020304" pitchFamily="18" charset="0"/>
            </a:endParaRPr>
          </a:p>
        </p:txBody>
      </p:sp>
      <p:sp>
        <p:nvSpPr>
          <p:cNvPr id="16400" name="AutoShape 16"/>
          <p:cNvSpPr>
            <a:spLocks noChangeArrowheads="1"/>
          </p:cNvSpPr>
          <p:nvPr/>
        </p:nvSpPr>
        <p:spPr bwMode="auto">
          <a:xfrm rot="10800000">
            <a:off x="6492874" y="3825875"/>
            <a:ext cx="3144838" cy="519113"/>
          </a:xfrm>
          <a:prstGeom prst="homePlate">
            <a:avLst>
              <a:gd name="adj" fmla="val 11664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Образование</a:t>
            </a:r>
          </a:p>
          <a:p>
            <a:pPr algn="ctr" eaLnBrk="1" hangingPunct="1">
              <a:spcBef>
                <a:spcPct val="0"/>
              </a:spcBef>
              <a:buFontTx/>
              <a:buNone/>
            </a:pPr>
            <a:r>
              <a:rPr lang="ru-RU" altLang="ru-RU" sz="1400" b="1" dirty="0">
                <a:latin typeface="Times New Roman" panose="02020603050405020304" pitchFamily="18" charset="0"/>
              </a:rPr>
              <a:t> </a:t>
            </a:r>
            <a:r>
              <a:rPr lang="ru-RU" altLang="ru-RU" sz="1400" b="1" dirty="0" smtClean="0">
                <a:latin typeface="Times New Roman" panose="02020603050405020304" pitchFamily="18" charset="0"/>
              </a:rPr>
              <a:t>1 051 237,4 </a:t>
            </a:r>
            <a:r>
              <a:rPr lang="ru-RU" altLang="ru-RU" sz="1400" b="1" dirty="0">
                <a:latin typeface="Times New Roman" panose="02020603050405020304" pitchFamily="18" charset="0"/>
              </a:rPr>
              <a:t>тыс</a:t>
            </a:r>
            <a:r>
              <a:rPr lang="ru-RU" altLang="ru-RU" sz="1400" b="1" dirty="0">
                <a:solidFill>
                  <a:srgbClr val="000000"/>
                </a:solidFill>
                <a:latin typeface="Times New Roman" panose="02020603050405020304" pitchFamily="18" charset="0"/>
              </a:rPr>
              <a:t>. руб.</a:t>
            </a:r>
          </a:p>
        </p:txBody>
      </p:sp>
      <p:sp>
        <p:nvSpPr>
          <p:cNvPr id="16401" name="AutoShape 17"/>
          <p:cNvSpPr>
            <a:spLocks noChangeArrowheads="1"/>
          </p:cNvSpPr>
          <p:nvPr/>
        </p:nvSpPr>
        <p:spPr bwMode="auto">
          <a:xfrm rot="10800000">
            <a:off x="6492874" y="4414502"/>
            <a:ext cx="3144838" cy="436562"/>
          </a:xfrm>
          <a:prstGeom prst="homePlate">
            <a:avLst>
              <a:gd name="adj" fmla="val 116526"/>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Культура и кинематография</a:t>
            </a:r>
          </a:p>
          <a:p>
            <a:pPr algn="ctr" eaLnBrk="1" hangingPunct="1">
              <a:spcBef>
                <a:spcPct val="0"/>
              </a:spcBef>
              <a:buFontTx/>
              <a:buNone/>
            </a:pPr>
            <a:r>
              <a:rPr lang="ru-RU" altLang="ru-RU" sz="1400" b="1" dirty="0" smtClean="0">
                <a:latin typeface="Times New Roman" panose="02020603050405020304" pitchFamily="18" charset="0"/>
              </a:rPr>
              <a:t>187 155,2 </a:t>
            </a:r>
            <a:r>
              <a:rPr lang="ru-RU" altLang="ru-RU" sz="1400" b="1" dirty="0">
                <a:latin typeface="Times New Roman" panose="02020603050405020304" pitchFamily="18" charset="0"/>
              </a:rPr>
              <a:t>тыс. руб.</a:t>
            </a:r>
          </a:p>
        </p:txBody>
      </p:sp>
      <p:sp>
        <p:nvSpPr>
          <p:cNvPr id="16402" name="AutoShape 18"/>
          <p:cNvSpPr>
            <a:spLocks noChangeArrowheads="1"/>
          </p:cNvSpPr>
          <p:nvPr/>
        </p:nvSpPr>
        <p:spPr bwMode="auto">
          <a:xfrm rot="10800000">
            <a:off x="6492874" y="5005388"/>
            <a:ext cx="3144838" cy="412750"/>
          </a:xfrm>
          <a:prstGeom prst="homePlate">
            <a:avLst>
              <a:gd name="adj" fmla="val 116969"/>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Социальная политика</a:t>
            </a:r>
          </a:p>
          <a:p>
            <a:pPr algn="ctr" eaLnBrk="1" hangingPunct="1">
              <a:spcBef>
                <a:spcPct val="0"/>
              </a:spcBef>
              <a:buFontTx/>
              <a:buNone/>
            </a:pPr>
            <a:r>
              <a:rPr lang="ru-RU" altLang="ru-RU" sz="1400" b="1" dirty="0" smtClean="0">
                <a:latin typeface="Times New Roman" panose="02020603050405020304" pitchFamily="18" charset="0"/>
              </a:rPr>
              <a:t>65 876,2 </a:t>
            </a:r>
            <a:r>
              <a:rPr lang="ru-RU" altLang="ru-RU" sz="1400" b="1" dirty="0">
                <a:latin typeface="Times New Roman" panose="02020603050405020304" pitchFamily="18" charset="0"/>
              </a:rPr>
              <a:t>тыс. руб.</a:t>
            </a:r>
          </a:p>
        </p:txBody>
      </p:sp>
      <p:sp>
        <p:nvSpPr>
          <p:cNvPr id="20" name="AutoShape 3"/>
          <p:cNvSpPr>
            <a:spLocks noChangeArrowheads="1"/>
          </p:cNvSpPr>
          <p:nvPr/>
        </p:nvSpPr>
        <p:spPr bwMode="auto">
          <a:xfrm rot="-5400000">
            <a:off x="3529001" y="2683668"/>
            <a:ext cx="2339975" cy="1728789"/>
          </a:xfrm>
          <a:prstGeom prst="upDownArrowCallout">
            <a:avLst>
              <a:gd name="adj1" fmla="val 33838"/>
              <a:gd name="adj2" fmla="val 33838"/>
              <a:gd name="adj3" fmla="val 12500"/>
              <a:gd name="adj4" fmla="val 50000"/>
            </a:avLst>
          </a:prstGeom>
          <a:solidFill>
            <a:srgbClr val="FF99FF"/>
          </a:solidFill>
          <a:ln w="19080">
            <a:solidFill>
              <a:srgbClr val="FF00FF"/>
            </a:solidFill>
            <a:miter lim="800000"/>
            <a:headEnd/>
            <a:tailEnd/>
          </a:ln>
        </p:spPr>
        <p:txBody>
          <a:bodyPr vert="eaVert"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000000"/>
                </a:solidFill>
                <a:latin typeface="Times New Roman" panose="02020603050405020304" pitchFamily="18" charset="0"/>
              </a:rPr>
              <a:t>БЮДЖЕТ</a:t>
            </a:r>
          </a:p>
        </p:txBody>
      </p:sp>
      <p:sp>
        <p:nvSpPr>
          <p:cNvPr id="21" name="AutoShape 18"/>
          <p:cNvSpPr>
            <a:spLocks noChangeArrowheads="1"/>
          </p:cNvSpPr>
          <p:nvPr/>
        </p:nvSpPr>
        <p:spPr bwMode="auto">
          <a:xfrm rot="10800000">
            <a:off x="6492874" y="6021341"/>
            <a:ext cx="3144838" cy="501548"/>
          </a:xfrm>
          <a:prstGeom prst="homePlate">
            <a:avLst>
              <a:gd name="adj" fmla="val 116738"/>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latin typeface="Times New Roman" panose="02020603050405020304" pitchFamily="18" charset="0"/>
              </a:rPr>
              <a:t>Обслуживание гос. (</a:t>
            </a:r>
            <a:r>
              <a:rPr lang="ru-RU" altLang="ru-RU" sz="1400" b="1" dirty="0" err="1">
                <a:latin typeface="Times New Roman" panose="02020603050405020304" pitchFamily="18" charset="0"/>
              </a:rPr>
              <a:t>мун</a:t>
            </a:r>
            <a:r>
              <a:rPr lang="ru-RU" altLang="ru-RU" sz="1400" b="1" dirty="0">
                <a:latin typeface="Times New Roman" panose="02020603050405020304" pitchFamily="18" charset="0"/>
              </a:rPr>
              <a:t>.) долга</a:t>
            </a:r>
          </a:p>
          <a:p>
            <a:pPr algn="ctr" eaLnBrk="1" hangingPunct="1">
              <a:spcBef>
                <a:spcPct val="0"/>
              </a:spcBef>
              <a:buFontTx/>
              <a:buNone/>
            </a:pPr>
            <a:r>
              <a:rPr lang="ru-RU" altLang="ru-RU" sz="1400" b="1" dirty="0" smtClean="0">
                <a:latin typeface="Times New Roman" panose="02020603050405020304" pitchFamily="18" charset="0"/>
              </a:rPr>
              <a:t>24,5</a:t>
            </a:r>
          </a:p>
          <a:p>
            <a:pPr algn="ctr" eaLnBrk="1" hangingPunct="1">
              <a:spcBef>
                <a:spcPct val="0"/>
              </a:spcBef>
              <a:buFontTx/>
              <a:buNone/>
            </a:pPr>
            <a:r>
              <a:rPr lang="ru-RU" altLang="ru-RU" sz="1400" b="1" dirty="0" smtClean="0">
                <a:latin typeface="Times New Roman" panose="02020603050405020304" pitchFamily="18" charset="0"/>
              </a:rPr>
              <a:t> </a:t>
            </a:r>
            <a:r>
              <a:rPr lang="ru-RU" altLang="ru-RU" sz="1400" b="1" dirty="0">
                <a:solidFill>
                  <a:srgbClr val="000000"/>
                </a:solidFill>
                <a:latin typeface="Times New Roman" panose="02020603050405020304" pitchFamily="18" charset="0"/>
              </a:rPr>
              <a:t>тыс. руб.</a:t>
            </a:r>
          </a:p>
        </p:txBody>
      </p:sp>
      <p:sp>
        <p:nvSpPr>
          <p:cNvPr id="22" name="AutoShape 18"/>
          <p:cNvSpPr>
            <a:spLocks noChangeArrowheads="1"/>
          </p:cNvSpPr>
          <p:nvPr/>
        </p:nvSpPr>
        <p:spPr bwMode="auto">
          <a:xfrm rot="10800000">
            <a:off x="6492874" y="5514928"/>
            <a:ext cx="3144838" cy="506412"/>
          </a:xfrm>
          <a:prstGeom prst="homePlate">
            <a:avLst>
              <a:gd name="adj" fmla="val 116812"/>
            </a:avLst>
          </a:prstGeom>
          <a:solidFill>
            <a:srgbClr val="CCFFFF"/>
          </a:solidFill>
          <a:ln w="9360">
            <a:solidFill>
              <a:srgbClr val="00FFFF"/>
            </a:solidFill>
            <a:miter lim="800000"/>
            <a:headEnd/>
            <a:tailEnd/>
          </a:ln>
        </p:spPr>
        <p:txBody>
          <a:bodyPr rot="10800000" wrap="none" lIns="90000" tIns="46800" rIns="90000" bIns="46800" anchor="ctr" anchorCtr="1"/>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Физическая культура и спорт</a:t>
            </a:r>
          </a:p>
          <a:p>
            <a:pPr algn="ctr" eaLnBrk="1" hangingPunct="1">
              <a:spcBef>
                <a:spcPct val="0"/>
              </a:spcBef>
              <a:buFontTx/>
              <a:buNone/>
            </a:pPr>
            <a:r>
              <a:rPr lang="ru-RU" altLang="ru-RU" sz="1400" b="1" dirty="0" smtClean="0">
                <a:solidFill>
                  <a:srgbClr val="000000"/>
                </a:solidFill>
                <a:latin typeface="Times New Roman" panose="02020603050405020304" pitchFamily="18" charset="0"/>
              </a:rPr>
              <a:t>16 289,7 </a:t>
            </a:r>
            <a:r>
              <a:rPr lang="ru-RU" altLang="ru-RU" sz="1400" b="1" dirty="0">
                <a:solidFill>
                  <a:srgbClr val="000000"/>
                </a:solidFill>
                <a:latin typeface="Times New Roman" panose="02020603050405020304" pitchFamily="18" charset="0"/>
              </a:rPr>
              <a:t>тыс.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6386"/>
                                        </p:tgtEl>
                                        <p:attrNameLst>
                                          <p:attrName>style.visibility</p:attrName>
                                        </p:attrNameLst>
                                      </p:cBhvr>
                                      <p:to>
                                        <p:strVal val="visible"/>
                                      </p:to>
                                    </p:set>
                                    <p:anim calcmode="lin" valueType="num">
                                      <p:cBhvr>
                                        <p:cTn id="7" dur="2000" fill="hold"/>
                                        <p:tgtEl>
                                          <p:spTgt spid="16386"/>
                                        </p:tgtEl>
                                        <p:attrNameLst>
                                          <p:attrName>ppt_x</p:attrName>
                                        </p:attrNameLst>
                                      </p:cBhvr>
                                      <p:tavLst>
                                        <p:tav tm="100000">
                                          <p:val>
                                            <p:strVal val="#ppt_x"/>
                                          </p:val>
                                        </p:tav>
                                        <p:tav tm="100000">
                                          <p:val>
                                            <p:strVal val="#ppt_x"/>
                                          </p:val>
                                        </p:tav>
                                      </p:tavLst>
                                    </p:anim>
                                    <p:anim calcmode="lin" valueType="num">
                                      <p:cBhvr>
                                        <p:cTn id="8" dur="2000" fill="hold"/>
                                        <p:tgtEl>
                                          <p:spTgt spid="16386"/>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6396"/>
                                        </p:tgtEl>
                                        <p:attrNameLst>
                                          <p:attrName>style.visibility</p:attrName>
                                        </p:attrNameLst>
                                      </p:cBhvr>
                                      <p:to>
                                        <p:strVal val="visible"/>
                                      </p:to>
                                    </p:set>
                                    <p:animEffect transition="in" filter="randombar(horizontal)">
                                      <p:cBhvr additive="repl">
                                        <p:cTn id="12" dur="500"/>
                                        <p:tgtEl>
                                          <p:spTgt spid="16396"/>
                                        </p:tgtEl>
                                      </p:cBhvr>
                                    </p:animEffect>
                                  </p:childTnLst>
                                </p:cTn>
                              </p:par>
                            </p:childTnLst>
                          </p:cTn>
                        </p:par>
                        <p:par>
                          <p:cTn id="13" fill="hold" nodeType="afterGroup">
                            <p:stCondLst>
                              <p:cond delay="2500"/>
                            </p:stCondLst>
                            <p:childTnLst>
                              <p:par>
                                <p:cTn id="14" presetID="4" presetClass="entr" presetSubtype="32" fill="hold" nodeType="afterEffect">
                                  <p:stCondLst>
                                    <p:cond delay="0"/>
                                  </p:stCondLst>
                                  <p:childTnLst>
                                    <p:set>
                                      <p:cBhvr additive="repl">
                                        <p:cTn id="15" dur="1" fill="hold">
                                          <p:stCondLst>
                                            <p:cond delay="0"/>
                                          </p:stCondLst>
                                        </p:cTn>
                                        <p:tgtEl>
                                          <p:spTgt spid="16390"/>
                                        </p:tgtEl>
                                        <p:attrNameLst>
                                          <p:attrName>style.visibility</p:attrName>
                                        </p:attrNameLst>
                                      </p:cBhvr>
                                      <p:to>
                                        <p:strVal val="visible"/>
                                      </p:to>
                                    </p:set>
                                    <p:animEffect transition="in" filter="box(out)">
                                      <p:cBhvr additive="repl">
                                        <p:cTn id="16" dur="2000"/>
                                        <p:tgtEl>
                                          <p:spTgt spid="16390"/>
                                        </p:tgtEl>
                                      </p:cBhvr>
                                    </p:animEffect>
                                  </p:childTnLst>
                                </p:cTn>
                              </p:par>
                            </p:childTnLst>
                          </p:cTn>
                        </p:par>
                        <p:par>
                          <p:cTn id="17" fill="hold" nodeType="afterGroup">
                            <p:stCondLst>
                              <p:cond delay="4500"/>
                            </p:stCondLst>
                            <p:childTnLst>
                              <p:par>
                                <p:cTn id="18" presetID="2" presetClass="entr" presetSubtype="8" fill="hold" nodeType="afterEffect">
                                  <p:stCondLst>
                                    <p:cond delay="0"/>
                                  </p:stCondLst>
                                  <p:childTnLst>
                                    <p:set>
                                      <p:cBhvr additive="repl">
                                        <p:cTn id="19" dur="1" fill="hold">
                                          <p:stCondLst>
                                            <p:cond delay="0"/>
                                          </p:stCondLst>
                                        </p:cTn>
                                        <p:tgtEl>
                                          <p:spTgt spid="16392"/>
                                        </p:tgtEl>
                                        <p:attrNameLst>
                                          <p:attrName>style.visibility</p:attrName>
                                        </p:attrNameLst>
                                      </p:cBhvr>
                                      <p:to>
                                        <p:strVal val="visible"/>
                                      </p:to>
                                    </p:set>
                                    <p:anim calcmode="lin" valueType="num">
                                      <p:cBhvr>
                                        <p:cTn id="20" dur="2000" fill="hold"/>
                                        <p:tgtEl>
                                          <p:spTgt spid="16392"/>
                                        </p:tgtEl>
                                        <p:attrNameLst>
                                          <p:attrName>ppt_x</p:attrName>
                                        </p:attrNameLst>
                                      </p:cBhvr>
                                      <p:tavLst>
                                        <p:tav tm="100000">
                                          <p:val>
                                            <p:strVal val="0-#ppt_w/2"/>
                                          </p:val>
                                        </p:tav>
                                        <p:tav tm="100000">
                                          <p:val>
                                            <p:strVal val="#ppt_x"/>
                                          </p:val>
                                        </p:tav>
                                      </p:tavLst>
                                    </p:anim>
                                    <p:anim calcmode="lin" valueType="num">
                                      <p:cBhvr>
                                        <p:cTn id="21" dur="2000" fill="hold"/>
                                        <p:tgtEl>
                                          <p:spTgt spid="16392"/>
                                        </p:tgtEl>
                                        <p:attrNameLst>
                                          <p:attrName>ppt_y</p:attrName>
                                        </p:attrNameLst>
                                      </p:cBhvr>
                                      <p:tavLst>
                                        <p:tav tm="100000">
                                          <p:val>
                                            <p:strVal val="#ppt_y"/>
                                          </p:val>
                                        </p:tav>
                                        <p:tav tm="100000">
                                          <p:val>
                                            <p:strVal val="#ppt_y"/>
                                          </p:val>
                                        </p:tav>
                                      </p:tavLst>
                                    </p:anim>
                                  </p:childTnLst>
                                </p:cTn>
                              </p:par>
                            </p:childTnLst>
                          </p:cTn>
                        </p:par>
                        <p:par>
                          <p:cTn id="22" fill="hold" nodeType="afterGroup">
                            <p:stCondLst>
                              <p:cond delay="6500"/>
                            </p:stCondLst>
                            <p:childTnLst>
                              <p:par>
                                <p:cTn id="23" presetID="2" presetClass="entr" presetSubtype="8" fill="hold" nodeType="afterEffect">
                                  <p:stCondLst>
                                    <p:cond delay="0"/>
                                  </p:stCondLst>
                                  <p:childTnLst>
                                    <p:set>
                                      <p:cBhvr additive="repl">
                                        <p:cTn id="24" dur="1" fill="hold">
                                          <p:stCondLst>
                                            <p:cond delay="0"/>
                                          </p:stCondLst>
                                        </p:cTn>
                                        <p:tgtEl>
                                          <p:spTgt spid="16394"/>
                                        </p:tgtEl>
                                        <p:attrNameLst>
                                          <p:attrName>style.visibility</p:attrName>
                                        </p:attrNameLst>
                                      </p:cBhvr>
                                      <p:to>
                                        <p:strVal val="visible"/>
                                      </p:to>
                                    </p:set>
                                    <p:anim calcmode="lin" valueType="num">
                                      <p:cBhvr>
                                        <p:cTn id="25" dur="2000" fill="hold"/>
                                        <p:tgtEl>
                                          <p:spTgt spid="16394"/>
                                        </p:tgtEl>
                                        <p:attrNameLst>
                                          <p:attrName>ppt_x</p:attrName>
                                        </p:attrNameLst>
                                      </p:cBhvr>
                                      <p:tavLst>
                                        <p:tav tm="100000">
                                          <p:val>
                                            <p:strVal val="0-#ppt_w/2"/>
                                          </p:val>
                                        </p:tav>
                                        <p:tav tm="100000">
                                          <p:val>
                                            <p:strVal val="#ppt_x"/>
                                          </p:val>
                                        </p:tav>
                                      </p:tavLst>
                                    </p:anim>
                                    <p:anim calcmode="lin" valueType="num">
                                      <p:cBhvr>
                                        <p:cTn id="26" dur="2000" fill="hold"/>
                                        <p:tgtEl>
                                          <p:spTgt spid="16394"/>
                                        </p:tgtEl>
                                        <p:attrNameLst>
                                          <p:attrName>ppt_y</p:attrName>
                                        </p:attrNameLst>
                                      </p:cBhvr>
                                      <p:tavLst>
                                        <p:tav tm="100000">
                                          <p:val>
                                            <p:strVal val="#ppt_y"/>
                                          </p:val>
                                        </p:tav>
                                        <p:tav tm="100000">
                                          <p:val>
                                            <p:strVal val="#ppt_y"/>
                                          </p:val>
                                        </p:tav>
                                      </p:tavLst>
                                    </p:anim>
                                  </p:childTnLst>
                                </p:cTn>
                              </p:par>
                            </p:childTnLst>
                          </p:cTn>
                        </p:par>
                        <p:par>
                          <p:cTn id="27" fill="hold" nodeType="afterGroup">
                            <p:stCondLst>
                              <p:cond delay="8500"/>
                            </p:stCondLst>
                            <p:childTnLst>
                              <p:par>
                                <p:cTn id="28" presetID="2" presetClass="entr" presetSubtype="8" fill="hold" nodeType="afterEffect">
                                  <p:stCondLst>
                                    <p:cond delay="0"/>
                                  </p:stCondLst>
                                  <p:childTnLst>
                                    <p:set>
                                      <p:cBhvr additive="repl">
                                        <p:cTn id="29" dur="1" fill="hold">
                                          <p:stCondLst>
                                            <p:cond delay="0"/>
                                          </p:stCondLst>
                                        </p:cTn>
                                        <p:tgtEl>
                                          <p:spTgt spid="16393"/>
                                        </p:tgtEl>
                                        <p:attrNameLst>
                                          <p:attrName>style.visibility</p:attrName>
                                        </p:attrNameLst>
                                      </p:cBhvr>
                                      <p:to>
                                        <p:strVal val="visible"/>
                                      </p:to>
                                    </p:set>
                                    <p:anim calcmode="lin" valueType="num">
                                      <p:cBhvr>
                                        <p:cTn id="30" dur="2000" fill="hold"/>
                                        <p:tgtEl>
                                          <p:spTgt spid="16393"/>
                                        </p:tgtEl>
                                        <p:attrNameLst>
                                          <p:attrName>ppt_x</p:attrName>
                                        </p:attrNameLst>
                                      </p:cBhvr>
                                      <p:tavLst>
                                        <p:tav tm="100000">
                                          <p:val>
                                            <p:strVal val="0-#ppt_w/2"/>
                                          </p:val>
                                        </p:tav>
                                        <p:tav tm="100000">
                                          <p:val>
                                            <p:strVal val="#ppt_x"/>
                                          </p:val>
                                        </p:tav>
                                      </p:tavLst>
                                    </p:anim>
                                    <p:anim calcmode="lin" valueType="num">
                                      <p:cBhvr>
                                        <p:cTn id="31" dur="2000" fill="hold"/>
                                        <p:tgtEl>
                                          <p:spTgt spid="16393"/>
                                        </p:tgtEl>
                                        <p:attrNameLst>
                                          <p:attrName>ppt_y</p:attrName>
                                        </p:attrNameLst>
                                      </p:cBhvr>
                                      <p:tavLst>
                                        <p:tav tm="100000">
                                          <p:val>
                                            <p:strVal val="#ppt_y"/>
                                          </p:val>
                                        </p:tav>
                                        <p:tav tm="100000">
                                          <p:val>
                                            <p:strVal val="#ppt_y"/>
                                          </p:val>
                                        </p:tav>
                                      </p:tavLst>
                                    </p:anim>
                                  </p:childTnLst>
                                </p:cTn>
                              </p:par>
                            </p:childTnLst>
                          </p:cTn>
                        </p:par>
                        <p:par>
                          <p:cTn id="32" fill="hold" nodeType="afterGroup">
                            <p:stCondLst>
                              <p:cond delay="10500"/>
                            </p:stCondLst>
                            <p:childTnLst>
                              <p:par>
                                <p:cTn id="33" presetID="4" presetClass="entr" presetSubtype="32" fill="hold" nodeType="afterEffect">
                                  <p:stCondLst>
                                    <p:cond delay="0"/>
                                  </p:stCondLst>
                                  <p:childTnLst>
                                    <p:set>
                                      <p:cBhvr additive="repl">
                                        <p:cTn id="34" dur="1" fill="hold">
                                          <p:stCondLst>
                                            <p:cond delay="0"/>
                                          </p:stCondLst>
                                        </p:cTn>
                                        <p:tgtEl>
                                          <p:spTgt spid="16391"/>
                                        </p:tgtEl>
                                        <p:attrNameLst>
                                          <p:attrName>style.visibility</p:attrName>
                                        </p:attrNameLst>
                                      </p:cBhvr>
                                      <p:to>
                                        <p:strVal val="visible"/>
                                      </p:to>
                                    </p:set>
                                    <p:animEffect transition="in" filter="box(out)">
                                      <p:cBhvr additive="repl">
                                        <p:cTn id="35" dur="2000"/>
                                        <p:tgtEl>
                                          <p:spTgt spid="16391"/>
                                        </p:tgtEl>
                                      </p:cBhvr>
                                    </p:animEffect>
                                  </p:childTnLst>
                                </p:cTn>
                              </p:par>
                            </p:childTnLst>
                          </p:cTn>
                        </p:par>
                        <p:par>
                          <p:cTn id="36" fill="hold" nodeType="afterGroup">
                            <p:stCondLst>
                              <p:cond delay="12500"/>
                            </p:stCondLst>
                            <p:childTnLst>
                              <p:par>
                                <p:cTn id="37" presetID="2" presetClass="entr" presetSubtype="2" fill="hold" nodeType="afterEffect">
                                  <p:stCondLst>
                                    <p:cond delay="0"/>
                                  </p:stCondLst>
                                  <p:childTnLst>
                                    <p:set>
                                      <p:cBhvr additive="repl">
                                        <p:cTn id="38" dur="1" fill="hold">
                                          <p:stCondLst>
                                            <p:cond delay="0"/>
                                          </p:stCondLst>
                                        </p:cTn>
                                        <p:tgtEl>
                                          <p:spTgt spid="16395"/>
                                        </p:tgtEl>
                                        <p:attrNameLst>
                                          <p:attrName>style.visibility</p:attrName>
                                        </p:attrNameLst>
                                      </p:cBhvr>
                                      <p:to>
                                        <p:strVal val="visible"/>
                                      </p:to>
                                    </p:set>
                                    <p:anim calcmode="lin" valueType="num">
                                      <p:cBhvr>
                                        <p:cTn id="39" dur="2000" fill="hold"/>
                                        <p:tgtEl>
                                          <p:spTgt spid="16395"/>
                                        </p:tgtEl>
                                        <p:attrNameLst>
                                          <p:attrName>ppt_x</p:attrName>
                                        </p:attrNameLst>
                                      </p:cBhvr>
                                      <p:tavLst>
                                        <p:tav tm="100000">
                                          <p:val>
                                            <p:strVal val="1+#ppt_w/2"/>
                                          </p:val>
                                        </p:tav>
                                        <p:tav tm="100000">
                                          <p:val>
                                            <p:strVal val="#ppt_x"/>
                                          </p:val>
                                        </p:tav>
                                      </p:tavLst>
                                    </p:anim>
                                    <p:anim calcmode="lin" valueType="num">
                                      <p:cBhvr>
                                        <p:cTn id="40" dur="2000" fill="hold"/>
                                        <p:tgtEl>
                                          <p:spTgt spid="16395"/>
                                        </p:tgtEl>
                                        <p:attrNameLst>
                                          <p:attrName>ppt_y</p:attrName>
                                        </p:attrNameLst>
                                      </p:cBhvr>
                                      <p:tavLst>
                                        <p:tav tm="100000">
                                          <p:val>
                                            <p:strVal val="#ppt_y"/>
                                          </p:val>
                                        </p:tav>
                                        <p:tav tm="100000">
                                          <p:val>
                                            <p:strVal val="#ppt_y"/>
                                          </p:val>
                                        </p:tav>
                                      </p:tavLst>
                                    </p:anim>
                                  </p:childTnLst>
                                </p:cTn>
                              </p:par>
                            </p:childTnLst>
                          </p:cTn>
                        </p:par>
                        <p:par>
                          <p:cTn id="41" fill="hold" nodeType="afterGroup">
                            <p:stCondLst>
                              <p:cond delay="14500"/>
                            </p:stCondLst>
                            <p:childTnLst>
                              <p:par>
                                <p:cTn id="42" presetID="2" presetClass="entr" presetSubtype="2" fill="hold" nodeType="afterEffect">
                                  <p:stCondLst>
                                    <p:cond delay="0"/>
                                  </p:stCondLst>
                                  <p:childTnLst>
                                    <p:set>
                                      <p:cBhvr additive="repl">
                                        <p:cTn id="43" dur="1" fill="hold">
                                          <p:stCondLst>
                                            <p:cond delay="0"/>
                                          </p:stCondLst>
                                        </p:cTn>
                                        <p:tgtEl>
                                          <p:spTgt spid="16397"/>
                                        </p:tgtEl>
                                        <p:attrNameLst>
                                          <p:attrName>style.visibility</p:attrName>
                                        </p:attrNameLst>
                                      </p:cBhvr>
                                      <p:to>
                                        <p:strVal val="visible"/>
                                      </p:to>
                                    </p:set>
                                    <p:anim calcmode="lin" valueType="num">
                                      <p:cBhvr>
                                        <p:cTn id="44" dur="2000" fill="hold"/>
                                        <p:tgtEl>
                                          <p:spTgt spid="16397"/>
                                        </p:tgtEl>
                                        <p:attrNameLst>
                                          <p:attrName>ppt_x</p:attrName>
                                        </p:attrNameLst>
                                      </p:cBhvr>
                                      <p:tavLst>
                                        <p:tav tm="100000">
                                          <p:val>
                                            <p:strVal val="1+#ppt_w/2"/>
                                          </p:val>
                                        </p:tav>
                                        <p:tav tm="100000">
                                          <p:val>
                                            <p:strVal val="#ppt_x"/>
                                          </p:val>
                                        </p:tav>
                                      </p:tavLst>
                                    </p:anim>
                                    <p:anim calcmode="lin" valueType="num">
                                      <p:cBhvr>
                                        <p:cTn id="45" dur="2000" fill="hold"/>
                                        <p:tgtEl>
                                          <p:spTgt spid="16397"/>
                                        </p:tgtEl>
                                        <p:attrNameLst>
                                          <p:attrName>ppt_y</p:attrName>
                                        </p:attrNameLst>
                                      </p:cBhvr>
                                      <p:tavLst>
                                        <p:tav tm="100000">
                                          <p:val>
                                            <p:strVal val="#ppt_y"/>
                                          </p:val>
                                        </p:tav>
                                        <p:tav tm="100000">
                                          <p:val>
                                            <p:strVal val="#ppt_y"/>
                                          </p:val>
                                        </p:tav>
                                      </p:tavLst>
                                    </p:anim>
                                  </p:childTnLst>
                                </p:cTn>
                              </p:par>
                            </p:childTnLst>
                          </p:cTn>
                        </p:par>
                        <p:par>
                          <p:cTn id="46" fill="hold" nodeType="afterGroup">
                            <p:stCondLst>
                              <p:cond delay="16500"/>
                            </p:stCondLst>
                            <p:childTnLst>
                              <p:par>
                                <p:cTn id="47" presetID="2" presetClass="entr" presetSubtype="2" fill="hold" nodeType="afterEffect">
                                  <p:stCondLst>
                                    <p:cond delay="0"/>
                                  </p:stCondLst>
                                  <p:childTnLst>
                                    <p:set>
                                      <p:cBhvr additive="repl">
                                        <p:cTn id="48" dur="1" fill="hold">
                                          <p:stCondLst>
                                            <p:cond delay="0"/>
                                          </p:stCondLst>
                                        </p:cTn>
                                        <p:tgtEl>
                                          <p:spTgt spid="16398"/>
                                        </p:tgtEl>
                                        <p:attrNameLst>
                                          <p:attrName>style.visibility</p:attrName>
                                        </p:attrNameLst>
                                      </p:cBhvr>
                                      <p:to>
                                        <p:strVal val="visible"/>
                                      </p:to>
                                    </p:set>
                                    <p:anim calcmode="lin" valueType="num">
                                      <p:cBhvr>
                                        <p:cTn id="49" dur="2000" fill="hold"/>
                                        <p:tgtEl>
                                          <p:spTgt spid="16398"/>
                                        </p:tgtEl>
                                        <p:attrNameLst>
                                          <p:attrName>ppt_x</p:attrName>
                                        </p:attrNameLst>
                                      </p:cBhvr>
                                      <p:tavLst>
                                        <p:tav tm="100000">
                                          <p:val>
                                            <p:strVal val="1+#ppt_w/2"/>
                                          </p:val>
                                        </p:tav>
                                        <p:tav tm="100000">
                                          <p:val>
                                            <p:strVal val="#ppt_x"/>
                                          </p:val>
                                        </p:tav>
                                      </p:tavLst>
                                    </p:anim>
                                    <p:anim calcmode="lin" valueType="num">
                                      <p:cBhvr>
                                        <p:cTn id="50" dur="2000" fill="hold"/>
                                        <p:tgtEl>
                                          <p:spTgt spid="16398"/>
                                        </p:tgtEl>
                                        <p:attrNameLst>
                                          <p:attrName>ppt_y</p:attrName>
                                        </p:attrNameLst>
                                      </p:cBhvr>
                                      <p:tavLst>
                                        <p:tav tm="100000">
                                          <p:val>
                                            <p:strVal val="#ppt_y"/>
                                          </p:val>
                                        </p:tav>
                                        <p:tav tm="100000">
                                          <p:val>
                                            <p:strVal val="#ppt_y"/>
                                          </p:val>
                                        </p:tav>
                                      </p:tavLst>
                                    </p:anim>
                                  </p:childTnLst>
                                </p:cTn>
                              </p:par>
                            </p:childTnLst>
                          </p:cTn>
                        </p:par>
                        <p:par>
                          <p:cTn id="51" fill="hold" nodeType="afterGroup">
                            <p:stCondLst>
                              <p:cond delay="18500"/>
                            </p:stCondLst>
                            <p:childTnLst>
                              <p:par>
                                <p:cTn id="52" presetID="2" presetClass="entr" presetSubtype="2" fill="hold" nodeType="afterEffect">
                                  <p:stCondLst>
                                    <p:cond delay="0"/>
                                  </p:stCondLst>
                                  <p:childTnLst>
                                    <p:set>
                                      <p:cBhvr additive="repl">
                                        <p:cTn id="53" dur="1" fill="hold">
                                          <p:stCondLst>
                                            <p:cond delay="0"/>
                                          </p:stCondLst>
                                        </p:cTn>
                                        <p:tgtEl>
                                          <p:spTgt spid="16399"/>
                                        </p:tgtEl>
                                        <p:attrNameLst>
                                          <p:attrName>style.visibility</p:attrName>
                                        </p:attrNameLst>
                                      </p:cBhvr>
                                      <p:to>
                                        <p:strVal val="visible"/>
                                      </p:to>
                                    </p:set>
                                    <p:anim calcmode="lin" valueType="num">
                                      <p:cBhvr>
                                        <p:cTn id="54" dur="2000" fill="hold"/>
                                        <p:tgtEl>
                                          <p:spTgt spid="16399"/>
                                        </p:tgtEl>
                                        <p:attrNameLst>
                                          <p:attrName>ppt_x</p:attrName>
                                        </p:attrNameLst>
                                      </p:cBhvr>
                                      <p:tavLst>
                                        <p:tav tm="100000">
                                          <p:val>
                                            <p:strVal val="1+#ppt_w/2"/>
                                          </p:val>
                                        </p:tav>
                                        <p:tav tm="100000">
                                          <p:val>
                                            <p:strVal val="#ppt_x"/>
                                          </p:val>
                                        </p:tav>
                                      </p:tavLst>
                                    </p:anim>
                                    <p:anim calcmode="lin" valueType="num">
                                      <p:cBhvr>
                                        <p:cTn id="55" dur="2000" fill="hold"/>
                                        <p:tgtEl>
                                          <p:spTgt spid="16399"/>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20500"/>
                            </p:stCondLst>
                            <p:childTnLst>
                              <p:par>
                                <p:cTn id="57" presetID="2" presetClass="entr" presetSubtype="2" fill="hold" nodeType="afterEffect">
                                  <p:stCondLst>
                                    <p:cond delay="0"/>
                                  </p:stCondLst>
                                  <p:childTnLst>
                                    <p:set>
                                      <p:cBhvr additive="repl">
                                        <p:cTn id="58" dur="1" fill="hold">
                                          <p:stCondLst>
                                            <p:cond delay="0"/>
                                          </p:stCondLst>
                                        </p:cTn>
                                        <p:tgtEl>
                                          <p:spTgt spid="16400"/>
                                        </p:tgtEl>
                                        <p:attrNameLst>
                                          <p:attrName>style.visibility</p:attrName>
                                        </p:attrNameLst>
                                      </p:cBhvr>
                                      <p:to>
                                        <p:strVal val="visible"/>
                                      </p:to>
                                    </p:set>
                                    <p:anim calcmode="lin" valueType="num">
                                      <p:cBhvr>
                                        <p:cTn id="59" dur="2000" fill="hold"/>
                                        <p:tgtEl>
                                          <p:spTgt spid="16400"/>
                                        </p:tgtEl>
                                        <p:attrNameLst>
                                          <p:attrName>ppt_x</p:attrName>
                                        </p:attrNameLst>
                                      </p:cBhvr>
                                      <p:tavLst>
                                        <p:tav tm="100000">
                                          <p:val>
                                            <p:strVal val="1+#ppt_w/2"/>
                                          </p:val>
                                        </p:tav>
                                        <p:tav tm="100000">
                                          <p:val>
                                            <p:strVal val="#ppt_x"/>
                                          </p:val>
                                        </p:tav>
                                      </p:tavLst>
                                    </p:anim>
                                    <p:anim calcmode="lin" valueType="num">
                                      <p:cBhvr>
                                        <p:cTn id="60" dur="2000" fill="hold"/>
                                        <p:tgtEl>
                                          <p:spTgt spid="16400"/>
                                        </p:tgtEl>
                                        <p:attrNameLst>
                                          <p:attrName>ppt_y</p:attrName>
                                        </p:attrNameLst>
                                      </p:cBhvr>
                                      <p:tavLst>
                                        <p:tav tm="100000">
                                          <p:val>
                                            <p:strVal val="#ppt_y"/>
                                          </p:val>
                                        </p:tav>
                                        <p:tav tm="100000">
                                          <p:val>
                                            <p:strVal val="#ppt_y"/>
                                          </p:val>
                                        </p:tav>
                                      </p:tavLst>
                                    </p:anim>
                                  </p:childTnLst>
                                </p:cTn>
                              </p:par>
                            </p:childTnLst>
                          </p:cTn>
                        </p:par>
                        <p:par>
                          <p:cTn id="61" fill="hold" nodeType="afterGroup">
                            <p:stCondLst>
                              <p:cond delay="22500"/>
                            </p:stCondLst>
                            <p:childTnLst>
                              <p:par>
                                <p:cTn id="62" presetID="2" presetClass="entr" presetSubtype="2" fill="hold" nodeType="afterEffect">
                                  <p:stCondLst>
                                    <p:cond delay="0"/>
                                  </p:stCondLst>
                                  <p:childTnLst>
                                    <p:set>
                                      <p:cBhvr additive="repl">
                                        <p:cTn id="63" dur="1" fill="hold">
                                          <p:stCondLst>
                                            <p:cond delay="0"/>
                                          </p:stCondLst>
                                        </p:cTn>
                                        <p:tgtEl>
                                          <p:spTgt spid="16401"/>
                                        </p:tgtEl>
                                        <p:attrNameLst>
                                          <p:attrName>style.visibility</p:attrName>
                                        </p:attrNameLst>
                                      </p:cBhvr>
                                      <p:to>
                                        <p:strVal val="visible"/>
                                      </p:to>
                                    </p:set>
                                    <p:anim calcmode="lin" valueType="num">
                                      <p:cBhvr>
                                        <p:cTn id="64" dur="2000" fill="hold"/>
                                        <p:tgtEl>
                                          <p:spTgt spid="16401"/>
                                        </p:tgtEl>
                                        <p:attrNameLst>
                                          <p:attrName>ppt_x</p:attrName>
                                        </p:attrNameLst>
                                      </p:cBhvr>
                                      <p:tavLst>
                                        <p:tav tm="100000">
                                          <p:val>
                                            <p:strVal val="1+#ppt_w/2"/>
                                          </p:val>
                                        </p:tav>
                                        <p:tav tm="100000">
                                          <p:val>
                                            <p:strVal val="#ppt_x"/>
                                          </p:val>
                                        </p:tav>
                                      </p:tavLst>
                                    </p:anim>
                                    <p:anim calcmode="lin" valueType="num">
                                      <p:cBhvr>
                                        <p:cTn id="65" dur="2000" fill="hold"/>
                                        <p:tgtEl>
                                          <p:spTgt spid="16401"/>
                                        </p:tgtEl>
                                        <p:attrNameLst>
                                          <p:attrName>ppt_y</p:attrName>
                                        </p:attrNameLst>
                                      </p:cBhvr>
                                      <p:tavLst>
                                        <p:tav tm="100000">
                                          <p:val>
                                            <p:strVal val="#ppt_y"/>
                                          </p:val>
                                        </p:tav>
                                        <p:tav tm="100000">
                                          <p:val>
                                            <p:strVal val="#ppt_y"/>
                                          </p:val>
                                        </p:tav>
                                      </p:tavLst>
                                    </p:anim>
                                  </p:childTnLst>
                                </p:cTn>
                              </p:par>
                            </p:childTnLst>
                          </p:cTn>
                        </p:par>
                        <p:par>
                          <p:cTn id="66" fill="hold" nodeType="afterGroup">
                            <p:stCondLst>
                              <p:cond delay="24500"/>
                            </p:stCondLst>
                            <p:childTnLst>
                              <p:par>
                                <p:cTn id="67" presetID="2" presetClass="entr" presetSubtype="2" fill="hold" nodeType="afterEffect">
                                  <p:stCondLst>
                                    <p:cond delay="0"/>
                                  </p:stCondLst>
                                  <p:childTnLst>
                                    <p:set>
                                      <p:cBhvr additive="repl">
                                        <p:cTn id="68" dur="1" fill="hold">
                                          <p:stCondLst>
                                            <p:cond delay="0"/>
                                          </p:stCondLst>
                                        </p:cTn>
                                        <p:tgtEl>
                                          <p:spTgt spid="16402"/>
                                        </p:tgtEl>
                                        <p:attrNameLst>
                                          <p:attrName>style.visibility</p:attrName>
                                        </p:attrNameLst>
                                      </p:cBhvr>
                                      <p:to>
                                        <p:strVal val="visible"/>
                                      </p:to>
                                    </p:set>
                                    <p:anim calcmode="lin" valueType="num">
                                      <p:cBhvr>
                                        <p:cTn id="69" dur="2000" fill="hold"/>
                                        <p:tgtEl>
                                          <p:spTgt spid="16402"/>
                                        </p:tgtEl>
                                        <p:attrNameLst>
                                          <p:attrName>ppt_x</p:attrName>
                                        </p:attrNameLst>
                                      </p:cBhvr>
                                      <p:tavLst>
                                        <p:tav tm="100000">
                                          <p:val>
                                            <p:strVal val="1+#ppt_w/2"/>
                                          </p:val>
                                        </p:tav>
                                        <p:tav tm="100000">
                                          <p:val>
                                            <p:strVal val="#ppt_x"/>
                                          </p:val>
                                        </p:tav>
                                      </p:tavLst>
                                    </p:anim>
                                    <p:anim calcmode="lin" valueType="num">
                                      <p:cBhvr>
                                        <p:cTn id="70" dur="2000" fill="hold"/>
                                        <p:tgtEl>
                                          <p:spTgt spid="16402"/>
                                        </p:tgtEl>
                                        <p:attrNameLst>
                                          <p:attrName>ppt_y</p:attrName>
                                        </p:attrNameLst>
                                      </p:cBhvr>
                                      <p:tavLst>
                                        <p:tav tm="100000">
                                          <p:val>
                                            <p:strVal val="#ppt_y"/>
                                          </p:val>
                                        </p:tav>
                                        <p:tav tm="100000">
                                          <p:val>
                                            <p:strVal val="#ppt_y"/>
                                          </p:val>
                                        </p:tav>
                                      </p:tavLst>
                                    </p:anim>
                                  </p:childTnLst>
                                </p:cTn>
                              </p:par>
                            </p:childTnLst>
                          </p:cTn>
                        </p:par>
                        <p:par>
                          <p:cTn id="71" fill="hold" nodeType="afterGroup">
                            <p:stCondLst>
                              <p:cond delay="26500"/>
                            </p:stCondLst>
                            <p:childTnLst>
                              <p:par>
                                <p:cTn id="72" presetID="16" presetClass="entr" presetSubtype="26" fill="hold" nodeType="afterEffect">
                                  <p:stCondLst>
                                    <p:cond delay="0"/>
                                  </p:stCondLst>
                                  <p:childTnLst>
                                    <p:set>
                                      <p:cBhvr additive="repl">
                                        <p:cTn id="73" dur="1" fill="hold">
                                          <p:stCondLst>
                                            <p:cond delay="0"/>
                                          </p:stCondLst>
                                        </p:cTn>
                                        <p:tgtEl>
                                          <p:spTgt spid="20"/>
                                        </p:tgtEl>
                                        <p:attrNameLst>
                                          <p:attrName>style.visibility</p:attrName>
                                        </p:attrNameLst>
                                      </p:cBhvr>
                                      <p:to>
                                        <p:strVal val="visible"/>
                                      </p:to>
                                    </p:set>
                                    <p:animEffect transition="in" filter="barn(inHorizontal)">
                                      <p:cBhvr additive="repl">
                                        <p:cTn id="74" dur="500"/>
                                        <p:tgtEl>
                                          <p:spTgt spid="20"/>
                                        </p:tgtEl>
                                      </p:cBhvr>
                                    </p:animEffect>
                                  </p:childTnLst>
                                </p:cTn>
                              </p:par>
                            </p:childTnLst>
                          </p:cTn>
                        </p:par>
                        <p:par>
                          <p:cTn id="75" fill="hold" nodeType="afterGroup">
                            <p:stCondLst>
                              <p:cond delay="27000"/>
                            </p:stCondLst>
                            <p:childTnLst>
                              <p:par>
                                <p:cTn id="76" presetID="2" presetClass="entr" presetSubtype="2" fill="hold" nodeType="afterEffect">
                                  <p:stCondLst>
                                    <p:cond delay="0"/>
                                  </p:stCondLst>
                                  <p:childTnLst>
                                    <p:set>
                                      <p:cBhvr additive="repl">
                                        <p:cTn id="77" dur="1" fill="hold">
                                          <p:stCondLst>
                                            <p:cond delay="0"/>
                                          </p:stCondLst>
                                        </p:cTn>
                                        <p:tgtEl>
                                          <p:spTgt spid="21"/>
                                        </p:tgtEl>
                                        <p:attrNameLst>
                                          <p:attrName>style.visibility</p:attrName>
                                        </p:attrNameLst>
                                      </p:cBhvr>
                                      <p:to>
                                        <p:strVal val="visible"/>
                                      </p:to>
                                    </p:set>
                                    <p:anim calcmode="lin" valueType="num">
                                      <p:cBhvr>
                                        <p:cTn id="78" dur="2000" fill="hold"/>
                                        <p:tgtEl>
                                          <p:spTgt spid="21"/>
                                        </p:tgtEl>
                                        <p:attrNameLst>
                                          <p:attrName>ppt_x</p:attrName>
                                        </p:attrNameLst>
                                      </p:cBhvr>
                                      <p:tavLst>
                                        <p:tav tm="100000">
                                          <p:val>
                                            <p:strVal val="1+#ppt_w/2"/>
                                          </p:val>
                                        </p:tav>
                                        <p:tav tm="100000">
                                          <p:val>
                                            <p:strVal val="#ppt_x"/>
                                          </p:val>
                                        </p:tav>
                                      </p:tavLst>
                                    </p:anim>
                                    <p:anim calcmode="lin" valueType="num">
                                      <p:cBhvr>
                                        <p:cTn id="79" dur="2000" fill="hold"/>
                                        <p:tgtEl>
                                          <p:spTgt spid="21"/>
                                        </p:tgtEl>
                                        <p:attrNameLst>
                                          <p:attrName>ppt_y</p:attrName>
                                        </p:attrNameLst>
                                      </p:cBhvr>
                                      <p:tavLst>
                                        <p:tav tm="100000">
                                          <p:val>
                                            <p:strVal val="#ppt_y"/>
                                          </p:val>
                                        </p:tav>
                                        <p:tav tm="100000">
                                          <p:val>
                                            <p:strVal val="#ppt_y"/>
                                          </p:val>
                                        </p:tav>
                                      </p:tavLst>
                                    </p:anim>
                                  </p:childTnLst>
                                </p:cTn>
                              </p:par>
                            </p:childTnLst>
                          </p:cTn>
                        </p:par>
                        <p:par>
                          <p:cTn id="80" fill="hold" nodeType="afterGroup">
                            <p:stCondLst>
                              <p:cond delay="29000"/>
                            </p:stCondLst>
                            <p:childTnLst>
                              <p:par>
                                <p:cTn id="81" presetID="2" presetClass="entr" presetSubtype="2" fill="hold" nodeType="afterEffect">
                                  <p:stCondLst>
                                    <p:cond delay="0"/>
                                  </p:stCondLst>
                                  <p:childTnLst>
                                    <p:set>
                                      <p:cBhvr additive="repl">
                                        <p:cTn id="82" dur="1" fill="hold">
                                          <p:stCondLst>
                                            <p:cond delay="0"/>
                                          </p:stCondLst>
                                        </p:cTn>
                                        <p:tgtEl>
                                          <p:spTgt spid="22"/>
                                        </p:tgtEl>
                                        <p:attrNameLst>
                                          <p:attrName>style.visibility</p:attrName>
                                        </p:attrNameLst>
                                      </p:cBhvr>
                                      <p:to>
                                        <p:strVal val="visible"/>
                                      </p:to>
                                    </p:set>
                                    <p:anim calcmode="lin" valueType="num">
                                      <p:cBhvr>
                                        <p:cTn id="83" dur="2000" fill="hold"/>
                                        <p:tgtEl>
                                          <p:spTgt spid="22"/>
                                        </p:tgtEl>
                                        <p:attrNameLst>
                                          <p:attrName>ppt_x</p:attrName>
                                        </p:attrNameLst>
                                      </p:cBhvr>
                                      <p:tavLst>
                                        <p:tav tm="100000">
                                          <p:val>
                                            <p:strVal val="1+#ppt_w/2"/>
                                          </p:val>
                                        </p:tav>
                                        <p:tav tm="100000">
                                          <p:val>
                                            <p:strVal val="#ppt_x"/>
                                          </p:val>
                                        </p:tav>
                                      </p:tavLst>
                                    </p:anim>
                                    <p:anim calcmode="lin" valueType="num">
                                      <p:cBhvr>
                                        <p:cTn id="84" dur="2000" fill="hold"/>
                                        <p:tgtEl>
                                          <p:spTgt spid="22"/>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9E3EB8E0-D4A7-4288-96B0-294582CC8149}" type="slidenum">
              <a:rPr lang="ru-RU" altLang="ru-RU" sz="1400">
                <a:solidFill>
                  <a:srgbClr val="000000"/>
                </a:solidFill>
                <a:latin typeface="Times New Roman" panose="02020603050405020304" pitchFamily="18" charset="0"/>
              </a:rPr>
              <a:pPr algn="r" eaLnBrk="1" hangingPunct="1">
                <a:spcBef>
                  <a:spcPct val="0"/>
                </a:spcBef>
                <a:buFontTx/>
                <a:buNone/>
              </a:pPr>
              <a:t>15</a:t>
            </a:fld>
            <a:endParaRPr lang="ru-RU" altLang="ru-RU" sz="1400">
              <a:solidFill>
                <a:srgbClr val="000000"/>
              </a:solidFill>
              <a:latin typeface="Times New Roman" panose="02020603050405020304" pitchFamily="18" charset="0"/>
            </a:endParaRPr>
          </a:p>
        </p:txBody>
      </p:sp>
      <p:sp>
        <p:nvSpPr>
          <p:cNvPr id="17410" name="Text Box 2"/>
          <p:cNvSpPr txBox="1">
            <a:spLocks noChangeArrowheads="1"/>
          </p:cNvSpPr>
          <p:nvPr/>
        </p:nvSpPr>
        <p:spPr bwMode="auto">
          <a:xfrm>
            <a:off x="371475" y="304919"/>
            <a:ext cx="9182100" cy="609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Основные характеристики бюджета муниципального образования Чукотский муниципальный район </a:t>
            </a:r>
          </a:p>
          <a:p>
            <a:pPr algn="ctr" eaLnBrk="1" hangingPunct="1">
              <a:spcBef>
                <a:spcPct val="0"/>
              </a:spcBef>
              <a:buFontTx/>
              <a:buNone/>
            </a:pPr>
            <a:r>
              <a:rPr lang="ru-RU" altLang="ru-RU" sz="2000" b="1" dirty="0">
                <a:solidFill>
                  <a:srgbClr val="333399"/>
                </a:solidFill>
                <a:latin typeface="Bookman Old Style" panose="02050604050505020204" pitchFamily="18" charset="0"/>
              </a:rPr>
              <a:t>на </a:t>
            </a:r>
            <a:r>
              <a:rPr lang="ru-RU" altLang="ru-RU" sz="2000" b="1" dirty="0" smtClean="0">
                <a:solidFill>
                  <a:srgbClr val="333399"/>
                </a:solidFill>
                <a:latin typeface="Bookman Old Style" panose="02050604050505020204" pitchFamily="18" charset="0"/>
              </a:rPr>
              <a:t>2024-2026 </a:t>
            </a:r>
            <a:r>
              <a:rPr lang="ru-RU" altLang="ru-RU" sz="2000" b="1" dirty="0">
                <a:solidFill>
                  <a:srgbClr val="333399"/>
                </a:solidFill>
                <a:latin typeface="Bookman Old Style" panose="02050604050505020204" pitchFamily="18" charset="0"/>
              </a:rPr>
              <a:t>годы</a:t>
            </a:r>
          </a:p>
        </p:txBody>
      </p:sp>
      <p:sp>
        <p:nvSpPr>
          <p:cNvPr id="17678" name="Rectangle 270"/>
          <p:cNvSpPr>
            <a:spLocks noChangeArrowheads="1"/>
          </p:cNvSpPr>
          <p:nvPr/>
        </p:nvSpPr>
        <p:spPr bwMode="auto">
          <a:xfrm>
            <a:off x="8732839" y="1096293"/>
            <a:ext cx="677861"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000" dirty="0" err="1">
                <a:solidFill>
                  <a:srgbClr val="333399"/>
                </a:solidFill>
                <a:latin typeface="Times New Roman" panose="02020603050405020304" pitchFamily="18" charset="0"/>
              </a:rPr>
              <a:t>тыс.руб</a:t>
            </a:r>
            <a:r>
              <a:rPr lang="ru-RU" altLang="ru-RU" sz="1000" dirty="0">
                <a:solidFill>
                  <a:srgbClr val="333399"/>
                </a:solidFill>
                <a:latin typeface="Times New Roman" panose="02020603050405020304" pitchFamily="18" charset="0"/>
              </a:rPr>
              <a:t>.</a:t>
            </a:r>
          </a:p>
        </p:txBody>
      </p:sp>
      <p:graphicFrame>
        <p:nvGraphicFramePr>
          <p:cNvPr id="7" name="Group 3"/>
          <p:cNvGraphicFramePr>
            <a:graphicFrameLocks noGrp="1"/>
          </p:cNvGraphicFramePr>
          <p:nvPr>
            <p:extLst>
              <p:ext uri="{D42A27DB-BD31-4B8C-83A1-F6EECF244321}">
                <p14:modId xmlns:p14="http://schemas.microsoft.com/office/powerpoint/2010/main" val="4000460943"/>
              </p:ext>
            </p:extLst>
          </p:nvPr>
        </p:nvGraphicFramePr>
        <p:xfrm>
          <a:off x="350838" y="1340768"/>
          <a:ext cx="9259888" cy="4205737"/>
        </p:xfrm>
        <a:graphic>
          <a:graphicData uri="http://schemas.openxmlformats.org/drawingml/2006/table">
            <a:tbl>
              <a:tblPr/>
              <a:tblGrid>
                <a:gridCol w="4222116">
                  <a:extLst>
                    <a:ext uri="{9D8B030D-6E8A-4147-A177-3AD203B41FA5}">
                      <a16:colId xmlns:a16="http://schemas.microsoft.com/office/drawing/2014/main" val="20000"/>
                    </a:ext>
                  </a:extLst>
                </a:gridCol>
                <a:gridCol w="1062717">
                  <a:extLst>
                    <a:ext uri="{9D8B030D-6E8A-4147-A177-3AD203B41FA5}">
                      <a16:colId xmlns:a16="http://schemas.microsoft.com/office/drawing/2014/main" val="20001"/>
                    </a:ext>
                  </a:extLst>
                </a:gridCol>
                <a:gridCol w="1348679">
                  <a:extLst>
                    <a:ext uri="{9D8B030D-6E8A-4147-A177-3AD203B41FA5}">
                      <a16:colId xmlns:a16="http://schemas.microsoft.com/office/drawing/2014/main" val="20002"/>
                    </a:ext>
                  </a:extLst>
                </a:gridCol>
                <a:gridCol w="1206714">
                  <a:extLst>
                    <a:ext uri="{9D8B030D-6E8A-4147-A177-3AD203B41FA5}">
                      <a16:colId xmlns:a16="http://schemas.microsoft.com/office/drawing/2014/main" val="20003"/>
                    </a:ext>
                  </a:extLst>
                </a:gridCol>
                <a:gridCol w="1419662">
                  <a:extLst>
                    <a:ext uri="{9D8B030D-6E8A-4147-A177-3AD203B41FA5}">
                      <a16:colId xmlns:a16="http://schemas.microsoft.com/office/drawing/2014/main" val="20004"/>
                    </a:ext>
                  </a:extLst>
                </a:gridCol>
              </a:tblGrid>
              <a:tr h="224206">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Наименование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Факт за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2024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grid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Бюджет </a:t>
                      </a: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2025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года</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hMerge="1">
                  <a:txBody>
                    <a:bodyPr/>
                    <a:lstStyle/>
                    <a:p>
                      <a:endParaRPr lang="ru-RU"/>
                    </a:p>
                  </a:txBody>
                  <a:tcPr/>
                </a:tc>
                <a:tc rowSpan="2">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Проект бюджета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2026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год</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0"/>
                  </a:ext>
                </a:extLst>
              </a:tr>
              <a:tr h="422359">
                <a:tc vMerge="1">
                  <a:txBody>
                    <a:bodyPr/>
                    <a:lstStyle/>
                    <a:p>
                      <a:endParaRPr lang="ru-RU"/>
                    </a:p>
                  </a:txBody>
                  <a:tcPr/>
                </a:tc>
                <a:tc vMerge="1">
                  <a:txBody>
                    <a:bodyPr/>
                    <a:lstStyle/>
                    <a:p>
                      <a:endParaRPr lang="ru-RU"/>
                    </a:p>
                  </a:txBody>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первоначальный</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ожидаемое </a:t>
                      </a: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исполнение</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tc vMerge="1">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3" marB="18002"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FFCCFF"/>
                    </a:solidFill>
                  </a:tcPr>
                </a:tc>
                <a:extLst>
                  <a:ext uri="{0D108BD9-81ED-4DB2-BD59-A6C34878D82A}">
                    <a16:rowId xmlns:a16="http://schemas.microsoft.com/office/drawing/2014/main" val="10001"/>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Доходы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2 529 386,0</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12700" cap="flat" cmpd="sng" algn="ctr">
                      <a:solidFill>
                        <a:schemeClr val="tx2">
                          <a:lumMod val="60000"/>
                          <a:lumOff val="40000"/>
                        </a:schemeClr>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2 444 257,4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24707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81 337,8</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74 245,0</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неналоговые доходы</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13 910,1</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13 162,9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73 368,2</a:t>
                      </a: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13 162,9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dirty="0">
                          <a:ln>
                            <a:noFill/>
                          </a:ln>
                          <a:solidFill>
                            <a:srgbClr val="333399"/>
                          </a:solidFill>
                          <a:effectLst/>
                          <a:latin typeface="Times New Roman" pitchFamily="18" charset="0"/>
                          <a:cs typeface="Times New Roman" pitchFamily="18" charset="0"/>
                        </a:rPr>
                        <a:t> - безвозмездные поступления</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2 434 138,1</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a:t>
                      </a: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198 351,5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2 296 644,2</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2 198 351,5</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70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5469">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Расходы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2 556 759,9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2 597 041,4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237055">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800" b="0" i="0" u="none" strike="noStrike" cap="none" normalizeH="0" baseline="0" dirty="0">
                          <a:ln>
                            <a:noFill/>
                          </a:ln>
                          <a:solidFill>
                            <a:srgbClr val="333399"/>
                          </a:solidFill>
                          <a:effectLst/>
                          <a:latin typeface="Times New Roman" pitchFamily="18" charset="0"/>
                          <a:cs typeface="Times New Roman" pitchFamily="18" charset="0"/>
                        </a:rPr>
                        <a:t>в том числе:</a:t>
                      </a: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8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304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cap="none" normalizeH="0" baseline="0">
                          <a:ln>
                            <a:noFill/>
                          </a:ln>
                          <a:solidFill>
                            <a:srgbClr val="333399"/>
                          </a:solidFill>
                          <a:effectLst/>
                          <a:latin typeface="Times New Roman" pitchFamily="18" charset="0"/>
                          <a:cs typeface="Times New Roman" pitchFamily="18" charset="0"/>
                        </a:rPr>
                        <a:t> - текущий бюджет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2 556 759,9</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2 597 041,4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0" i="0" u="none" strike="noStrike" kern="1200" cap="none" normalizeH="0" baseline="0" dirty="0" smtClean="0">
                          <a:ln>
                            <a:noFill/>
                          </a:ln>
                          <a:solidFill>
                            <a:srgbClr val="333399"/>
                          </a:solidFill>
                          <a:effectLst/>
                          <a:latin typeface="Times New Roman" pitchFamily="18" charset="0"/>
                          <a:ea typeface="SimSun" charset="0"/>
                          <a:cs typeface="SimSun" charset="0"/>
                        </a:rPr>
                        <a:t>2 285 759,4</a:t>
                      </a:r>
                      <a:endParaRPr kumimoji="0" lang="ru-RU" sz="1200" b="0"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5387">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8379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Дефицит (-), профицит(+)</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-27 373,9</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-152 784,0</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kern="1200" cap="none" normalizeH="0" baseline="0" dirty="0" smtClean="0">
                          <a:ln>
                            <a:noFill/>
                          </a:ln>
                          <a:solidFill>
                            <a:srgbClr val="333399"/>
                          </a:solidFill>
                          <a:effectLst/>
                          <a:latin typeface="Times New Roman" pitchFamily="18" charset="0"/>
                          <a:ea typeface="SimSun" charset="0"/>
                          <a:cs typeface="SimSun" charset="0"/>
                        </a:rPr>
                        <a:t>0,0</a:t>
                      </a:r>
                      <a:endParaRPr kumimoji="0" lang="ru-RU" sz="1200" b="1" i="0" u="none" strike="noStrike" kern="1200" cap="none" normalizeH="0" baseline="0" dirty="0">
                        <a:ln>
                          <a:noFill/>
                        </a:ln>
                        <a:solidFill>
                          <a:srgbClr val="333399"/>
                        </a:solidFill>
                        <a:effectLst/>
                        <a:latin typeface="Times New Roman" pitchFamily="18" charset="0"/>
                        <a:ea typeface="SimSun" charset="0"/>
                        <a:cs typeface="SimSun"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2"/>
                  </a:ext>
                </a:extLst>
              </a:tr>
              <a:tr h="232048">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00" b="0" i="0" u="none" strike="noStrike" cap="none" normalizeH="0" baseline="0">
                          <a:ln>
                            <a:noFill/>
                          </a:ln>
                          <a:solidFill>
                            <a:srgbClr val="333399"/>
                          </a:solidFill>
                          <a:effectLst/>
                          <a:latin typeface="Times New Roman" pitchFamily="18" charset="0"/>
                          <a:cs typeface="Times New Roman" pitchFamily="18" charset="0"/>
                        </a:rPr>
                        <a:t> </a:t>
                      </a:r>
                    </a:p>
                  </a:txBody>
                  <a:tcPr marL="89997" marR="89997" marT="18630" marB="18000" anchor="ctr" horzOverflow="overflow">
                    <a:lnL w="5760" cap="flat" cmpd="sng" algn="ctr">
                      <a:solidFill>
                        <a:srgbClr val="333399"/>
                      </a:solidFill>
                      <a:prstDash val="solid"/>
                      <a:round/>
                      <a:headEnd type="none" w="med" len="med"/>
                      <a:tailEnd type="none" w="med" len="med"/>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a:noFill/>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ru-RU" sz="100" b="0"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18630" marB="18000" anchor="ctr" horzOverflow="overflow">
                    <a:lnL>
                      <a:noFill/>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87302">
                <a:tc>
                  <a:txBody>
                    <a:body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a:ln>
                            <a:noFill/>
                          </a:ln>
                          <a:solidFill>
                            <a:srgbClr val="333399"/>
                          </a:solidFill>
                          <a:effectLst/>
                          <a:latin typeface="Times New Roman" pitchFamily="18" charset="0"/>
                          <a:cs typeface="Times New Roman" pitchFamily="18" charset="0"/>
                        </a:rPr>
                        <a:t>Источники финансирования дефицита бюджета - всего,</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27 373,9</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-33 950,0</a:t>
                      </a:r>
                    </a:p>
                  </a:txBody>
                  <a:tcPr marL="89997" marR="89997" marT="25561" marB="18000" anchor="ctr" horzOverflow="overflow">
                    <a:lnL w="5760" cap="flat" cmpd="sng" algn="ctr">
                      <a:solidFill>
                        <a:srgbClr val="333399"/>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5760" cap="flat" cmpd="sng" algn="ctr">
                      <a:solidFill>
                        <a:srgbClr val="333399"/>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smtClean="0">
                          <a:ln>
                            <a:noFill/>
                          </a:ln>
                          <a:solidFill>
                            <a:srgbClr val="333399"/>
                          </a:solidFill>
                          <a:effectLst/>
                          <a:latin typeface="Times New Roman" pitchFamily="18" charset="0"/>
                          <a:cs typeface="Times New Roman" pitchFamily="18" charset="0"/>
                        </a:rPr>
                        <a:t>152 784,0</a:t>
                      </a:r>
                      <a:endParaRPr kumimoji="0" lang="ru-RU" sz="1200" b="1" i="0" u="none" strike="noStrike" cap="none" normalizeH="0" baseline="0" dirty="0">
                        <a:ln>
                          <a:noFill/>
                        </a:ln>
                        <a:solidFill>
                          <a:srgbClr val="333399"/>
                        </a:solidFill>
                        <a:effectLst/>
                        <a:latin typeface="Times New Roman" pitchFamily="18" charset="0"/>
                        <a:cs typeface="Times New Roman" pitchFamily="18" charset="0"/>
                      </a:endParaRPr>
                    </a:p>
                  </a:txBody>
                  <a:tcPr marL="89997" marR="89997" marT="25561" marB="18000" anchor="ctr" horzOverflow="overflow">
                    <a:lnL w="5760" cap="flat" cmpd="sng" algn="ctr">
                      <a:solidFill>
                        <a:srgbClr val="333399"/>
                      </a:solidFill>
                      <a:prstDash val="solid"/>
                      <a:round/>
                      <a:headEnd type="none" w="med" len="med"/>
                      <a:tailEnd type="none" w="med" len="med"/>
                    </a:lnL>
                    <a:lnR w="12700" cap="flat" cmpd="sng" algn="ctr">
                      <a:solidFill>
                        <a:schemeClr val="tx2">
                          <a:lumMod val="60000"/>
                          <a:lumOff val="40000"/>
                        </a:schemeClr>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200" b="1" i="0" u="none" strike="noStrike" cap="none" normalizeH="0" baseline="0" dirty="0">
                          <a:ln>
                            <a:noFill/>
                          </a:ln>
                          <a:solidFill>
                            <a:srgbClr val="333399"/>
                          </a:solidFill>
                          <a:effectLst/>
                          <a:latin typeface="Times New Roman" pitchFamily="18" charset="0"/>
                          <a:cs typeface="Times New Roman" pitchFamily="18" charset="0"/>
                        </a:rPr>
                        <a:t>0,0</a:t>
                      </a:r>
                    </a:p>
                  </a:txBody>
                  <a:tcPr marL="89997" marR="89997" marT="25561" marB="18000" anchor="ctr" horzOverflow="overflow">
                    <a:lnL w="12700" cap="flat" cmpd="sng" algn="ctr">
                      <a:solidFill>
                        <a:schemeClr val="tx2">
                          <a:lumMod val="60000"/>
                          <a:lumOff val="40000"/>
                        </a:schemeClr>
                      </a:solidFill>
                      <a:prstDash val="solid"/>
                      <a:round/>
                      <a:headEnd type="none" w="med" len="med"/>
                      <a:tailEnd type="none" w="med" len="med"/>
                    </a:lnL>
                    <a:lnR w="5760" cap="flat" cmpd="sng" algn="ctr">
                      <a:solidFill>
                        <a:srgbClr val="333399"/>
                      </a:solidFill>
                      <a:prstDash val="solid"/>
                      <a:round/>
                      <a:headEnd type="none" w="med" len="med"/>
                      <a:tailEnd type="none" w="med" len="med"/>
                    </a:lnR>
                    <a:lnT w="5760" cap="flat" cmpd="sng" algn="ctr">
                      <a:solidFill>
                        <a:srgbClr val="333399"/>
                      </a:solidFill>
                      <a:prstDash val="solid"/>
                      <a:round/>
                      <a:headEnd type="none" w="med" len="med"/>
                      <a:tailEnd type="none" w="med" len="med"/>
                    </a:lnT>
                    <a:lnB w="12700" cap="flat" cmpd="sng" algn="ctr">
                      <a:solidFill>
                        <a:schemeClr val="tx2">
                          <a:lumMod val="60000"/>
                          <a:lumOff val="40000"/>
                        </a:schemeClr>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4"/>
                  </a:ext>
                </a:extLst>
              </a:tr>
            </a:tbl>
          </a:graphicData>
        </a:graphic>
      </p:graphicFrame>
      <p:sp>
        <p:nvSpPr>
          <p:cNvPr id="2" name="Line 12">
            <a:extLst>
              <a:ext uri="{FF2B5EF4-FFF2-40B4-BE49-F238E27FC236}">
                <a16:creationId xmlns:a16="http://schemas.microsoft.com/office/drawing/2014/main" id="{D7AB4006-9A7B-54E4-17A2-4561CCCDD520}"/>
              </a:ext>
            </a:extLst>
          </p:cNvPr>
          <p:cNvSpPr>
            <a:spLocks noChangeShapeType="1"/>
          </p:cNvSpPr>
          <p:nvPr/>
        </p:nvSpPr>
        <p:spPr bwMode="auto">
          <a:xfrm>
            <a:off x="417512" y="1096293"/>
            <a:ext cx="9259888" cy="57150"/>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ppt_x</p:attrName>
                                        </p:attrNameLst>
                                      </p:cBhvr>
                                      <p:tavLst>
                                        <p:tav tm="100000">
                                          <p:val>
                                            <p:strVal val="#ppt_x"/>
                                          </p:val>
                                        </p:tav>
                                        <p:tav tm="100000">
                                          <p:val>
                                            <p:strVal val="#ppt_x"/>
                                          </p:val>
                                        </p:tav>
                                      </p:tavLst>
                                    </p:anim>
                                    <p:anim calcmode="lin" valueType="num">
                                      <p:cBhvr>
                                        <p:cTn id="8" dur="2000" fill="hold"/>
                                        <p:tgtEl>
                                          <p:spTgt spid="17410"/>
                                        </p:tgtEl>
                                        <p:attrNameLst>
                                          <p:attrName>ppt_y</p:attrName>
                                        </p:attrNameLst>
                                      </p:cBhvr>
                                      <p:tavLst>
                                        <p:tav tm="100000">
                                          <p:val>
                                            <p:strVal val="0-#ppt_h/2"/>
                                          </p:val>
                                        </p:tav>
                                        <p:tav tm="100000">
                                          <p:val>
                                            <p:strVal val="#ppt_y"/>
                                          </p:val>
                                        </p:tav>
                                      </p:tavLst>
                                    </p:anim>
                                  </p:childTnLst>
                                </p:cTn>
                              </p:par>
                              <p:par>
                                <p:cTn id="9" presetID="5" presetClass="entr" presetSubtype="10" fill="hold" nodeType="withEffect">
                                  <p:stCondLst>
                                    <p:cond delay="0"/>
                                  </p:stCondLst>
                                  <p:childTnLst>
                                    <p:set>
                                      <p:cBhvr additive="repl">
                                        <p:cTn id="10" dur="1" fill="hold">
                                          <p:stCondLst>
                                            <p:cond delay="0"/>
                                          </p:stCondLst>
                                        </p:cTn>
                                        <p:tgtEl>
                                          <p:spTgt spid="17678"/>
                                        </p:tgtEl>
                                        <p:attrNameLst>
                                          <p:attrName>style.visibility</p:attrName>
                                        </p:attrNameLst>
                                      </p:cBhvr>
                                      <p:to>
                                        <p:strVal val="visible"/>
                                      </p:to>
                                    </p:set>
                                    <p:animEffect transition="in" filter="checkerboard(across)">
                                      <p:cBhvr additive="repl">
                                        <p:cTn id="11" dur="2000"/>
                                        <p:tgtEl>
                                          <p:spTgt spid="17678"/>
                                        </p:tgtEl>
                                      </p:cBhvr>
                                    </p:animEffect>
                                  </p:childTnLst>
                                </p:cTn>
                              </p:par>
                            </p:childTnLst>
                          </p:cTn>
                        </p:par>
                        <p:par>
                          <p:cTn id="12" fill="hold" nodeType="afterGroup">
                            <p:stCondLst>
                              <p:cond delay="2000"/>
                            </p:stCondLst>
                            <p:childTnLst>
                              <p:par>
                                <p:cTn id="13" presetID="5" presetClass="entr" presetSubtype="10" fill="hold" nodeType="afterEffect">
                                  <p:stCondLst>
                                    <p:cond delay="0"/>
                                  </p:stCondLst>
                                  <p:childTnLst>
                                    <p:set>
                                      <p:cBhvr additive="repl">
                                        <p:cTn id="14" dur="1" fill="hold">
                                          <p:stCondLst>
                                            <p:cond delay="0"/>
                                          </p:stCondLst>
                                        </p:cTn>
                                        <p:tgtEl>
                                          <p:spTgt spid="7"/>
                                        </p:tgtEl>
                                        <p:attrNameLst>
                                          <p:attrName>style.visibility</p:attrName>
                                        </p:attrNameLst>
                                      </p:cBhvr>
                                      <p:to>
                                        <p:strVal val="visible"/>
                                      </p:to>
                                    </p:set>
                                    <p:animEffect transition="in" filter="checkerboard(across)">
                                      <p:cBhvr additive="repl">
                                        <p:cTn id="15" dur="2000"/>
                                        <p:tgtEl>
                                          <p:spTgt spid="7"/>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additive="repl">
                                        <p:cTn id="18" dur="1" fill="hold">
                                          <p:stCondLst>
                                            <p:cond delay="0"/>
                                          </p:stCondLst>
                                        </p:cTn>
                                        <p:tgtEl>
                                          <p:spTgt spid="2"/>
                                        </p:tgtEl>
                                        <p:attrNameLst>
                                          <p:attrName>style.visibility</p:attrName>
                                        </p:attrNameLst>
                                      </p:cBhvr>
                                      <p:to>
                                        <p:strVal val="visible"/>
                                      </p:to>
                                    </p:set>
                                    <p:animEffect transition="in" filter="randombar(horizontal)">
                                      <p:cBhvr additive="repl">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DDBD9C4-F4D5-4D49-BB19-8AED768CA6E2}" type="slidenum">
              <a:rPr lang="ru-RU" altLang="ru-RU" sz="1400">
                <a:solidFill>
                  <a:srgbClr val="000000"/>
                </a:solidFill>
                <a:latin typeface="Times New Roman" panose="02020603050405020304" pitchFamily="18" charset="0"/>
              </a:rPr>
              <a:pPr algn="r" eaLnBrk="1" hangingPunct="1">
                <a:spcBef>
                  <a:spcPct val="0"/>
                </a:spcBef>
                <a:buFontTx/>
                <a:buNone/>
              </a:pPr>
              <a:t>16</a:t>
            </a:fld>
            <a:endParaRPr lang="ru-RU" altLang="ru-RU" sz="1400">
              <a:solidFill>
                <a:srgbClr val="000000"/>
              </a:solidFill>
              <a:latin typeface="Times New Roman" panose="02020603050405020304" pitchFamily="18" charset="0"/>
            </a:endParaRPr>
          </a:p>
        </p:txBody>
      </p:sp>
      <p:sp>
        <p:nvSpPr>
          <p:cNvPr id="18434" name="Text Box 2"/>
          <p:cNvSpPr txBox="1">
            <a:spLocks noChangeArrowheads="1"/>
          </p:cNvSpPr>
          <p:nvPr/>
        </p:nvSpPr>
        <p:spPr bwMode="auto">
          <a:xfrm>
            <a:off x="526581" y="7998"/>
            <a:ext cx="89154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Доходы бюджета муниципального образования Чукотский муниципальный район</a:t>
            </a:r>
          </a:p>
        </p:txBody>
      </p:sp>
      <p:sp>
        <p:nvSpPr>
          <p:cNvPr id="18435" name="Text Box 3"/>
          <p:cNvSpPr txBox="1">
            <a:spLocks noChangeArrowheads="1"/>
          </p:cNvSpPr>
          <p:nvPr/>
        </p:nvSpPr>
        <p:spPr bwMode="auto">
          <a:xfrm>
            <a:off x="581029" y="1025525"/>
            <a:ext cx="891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b="1">
                <a:solidFill>
                  <a:srgbClr val="333399"/>
                </a:solidFill>
                <a:latin typeface="Times New Roman" panose="02020603050405020304" pitchFamily="18" charset="0"/>
              </a:rPr>
              <a:t>Доходы бюджета муниципального образования образуются за счет налоговых и неналоговых доходов, а также за счет безвозмездных поступлений.</a:t>
            </a:r>
          </a:p>
        </p:txBody>
      </p:sp>
      <p:sp>
        <p:nvSpPr>
          <p:cNvPr id="18437" name="AutoShape 5"/>
          <p:cNvSpPr>
            <a:spLocks noChangeArrowheads="1"/>
          </p:cNvSpPr>
          <p:nvPr/>
        </p:nvSpPr>
        <p:spPr bwMode="auto">
          <a:xfrm>
            <a:off x="3783014" y="1647847"/>
            <a:ext cx="2341562" cy="1096963"/>
          </a:xfrm>
          <a:prstGeom prst="roundRect">
            <a:avLst>
              <a:gd name="adj" fmla="val 16667"/>
            </a:avLst>
          </a:prstGeom>
          <a:solidFill>
            <a:srgbClr val="FFFF99"/>
          </a:solidFill>
          <a:ln w="19080">
            <a:solidFill>
              <a:srgbClr val="FFFF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000000"/>
                </a:solidFill>
                <a:latin typeface="Times New Roman" panose="02020603050405020304" pitchFamily="18" charset="0"/>
              </a:rPr>
              <a:t>Доходы бюджета</a:t>
            </a:r>
          </a:p>
        </p:txBody>
      </p:sp>
      <p:sp>
        <p:nvSpPr>
          <p:cNvPr id="18438" name="Rectangle 6"/>
          <p:cNvSpPr>
            <a:spLocks noChangeArrowheads="1"/>
          </p:cNvSpPr>
          <p:nvPr/>
        </p:nvSpPr>
        <p:spPr bwMode="auto">
          <a:xfrm>
            <a:off x="465138" y="3406797"/>
            <a:ext cx="2703512" cy="23082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Налоговые доходы – поступления в бюджет от уплаты налогов, установленных Налоговым кодексом РФ</a:t>
            </a:r>
          </a:p>
        </p:txBody>
      </p:sp>
      <p:sp>
        <p:nvSpPr>
          <p:cNvPr id="18439" name="Rectangle 7"/>
          <p:cNvSpPr>
            <a:spLocks noChangeArrowheads="1"/>
          </p:cNvSpPr>
          <p:nvPr/>
        </p:nvSpPr>
        <p:spPr bwMode="auto">
          <a:xfrm>
            <a:off x="3517912" y="3424238"/>
            <a:ext cx="2728913" cy="2303462"/>
          </a:xfrm>
          <a:prstGeom prst="rect">
            <a:avLst/>
          </a:prstGeom>
          <a:solidFill>
            <a:srgbClr val="FF5050"/>
          </a:solidFill>
          <a:ln w="19080">
            <a:solidFill>
              <a:srgbClr val="FF00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Неналоговые доходы – поступления от уплаты пошлин и сборов, установленных законодательством РФ и штрафов за нарушение законодательства</a:t>
            </a:r>
          </a:p>
        </p:txBody>
      </p:sp>
      <p:sp>
        <p:nvSpPr>
          <p:cNvPr id="18440" name="Rectangle 8"/>
          <p:cNvSpPr>
            <a:spLocks noChangeArrowheads="1"/>
          </p:cNvSpPr>
          <p:nvPr/>
        </p:nvSpPr>
        <p:spPr bwMode="auto">
          <a:xfrm>
            <a:off x="6594475" y="3402013"/>
            <a:ext cx="3030538" cy="2316162"/>
          </a:xfrm>
          <a:prstGeom prst="rect">
            <a:avLst/>
          </a:prstGeom>
          <a:solidFill>
            <a:srgbClr val="6699FF"/>
          </a:solidFill>
          <a:ln w="19080">
            <a:solidFill>
              <a:srgbClr val="3366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000000"/>
                </a:solidFill>
                <a:latin typeface="Times New Roman" panose="02020603050405020304" pitchFamily="18" charset="0"/>
              </a:rPr>
              <a:t>Безвозмездные поступления - это финансовая помощь из бюджетов других уровней (межбюджетные трансферты)</a:t>
            </a:r>
          </a:p>
        </p:txBody>
      </p:sp>
      <p:sp>
        <p:nvSpPr>
          <p:cNvPr id="18441" name="AutoShape 9"/>
          <p:cNvSpPr>
            <a:spLocks noChangeArrowheads="1"/>
          </p:cNvSpPr>
          <p:nvPr/>
        </p:nvSpPr>
        <p:spPr bwMode="auto">
          <a:xfrm rot="2340000">
            <a:off x="6352846" y="2417147"/>
            <a:ext cx="1538129" cy="428852"/>
          </a:xfrm>
          <a:prstGeom prst="curvedDownArrow">
            <a:avLst>
              <a:gd name="adj1" fmla="val 49229"/>
              <a:gd name="adj2" fmla="val 98704"/>
              <a:gd name="adj3" fmla="val 83417"/>
            </a:avLst>
          </a:prstGeom>
          <a:solidFill>
            <a:srgbClr val="6699FF"/>
          </a:solidFill>
          <a:ln w="1908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2" name="AutoShape 10"/>
          <p:cNvSpPr>
            <a:spLocks noChangeArrowheads="1"/>
          </p:cNvSpPr>
          <p:nvPr/>
        </p:nvSpPr>
        <p:spPr bwMode="auto">
          <a:xfrm rot="7920000">
            <a:off x="2038686" y="2493116"/>
            <a:ext cx="1413492" cy="561831"/>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8443" name="AutoShape 11"/>
          <p:cNvSpPr>
            <a:spLocks noChangeArrowheads="1"/>
          </p:cNvSpPr>
          <p:nvPr/>
        </p:nvSpPr>
        <p:spPr bwMode="auto">
          <a:xfrm>
            <a:off x="4631006" y="2833732"/>
            <a:ext cx="554379" cy="492125"/>
          </a:xfrm>
          <a:prstGeom prst="downArrow">
            <a:avLst>
              <a:gd name="adj1" fmla="val 50000"/>
              <a:gd name="adj2" fmla="val 25000"/>
            </a:avLst>
          </a:prstGeom>
          <a:solidFill>
            <a:srgbClr val="FF5050"/>
          </a:solidFill>
          <a:ln w="15840">
            <a:solidFill>
              <a:srgbClr val="FF00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 name="Line 6">
            <a:extLst>
              <a:ext uri="{FF2B5EF4-FFF2-40B4-BE49-F238E27FC236}">
                <a16:creationId xmlns:a16="http://schemas.microsoft.com/office/drawing/2014/main" id="{F99B853B-BD13-4099-8669-E2F14B81FF7E}"/>
              </a:ext>
            </a:extLst>
          </p:cNvPr>
          <p:cNvSpPr>
            <a:spLocks noChangeShapeType="1"/>
          </p:cNvSpPr>
          <p:nvPr/>
        </p:nvSpPr>
        <p:spPr bwMode="auto">
          <a:xfrm>
            <a:off x="460257" y="874033"/>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8434"/>
                                        </p:tgtEl>
                                        <p:attrNameLst>
                                          <p:attrName>style.visibility</p:attrName>
                                        </p:attrNameLst>
                                      </p:cBhvr>
                                      <p:to>
                                        <p:strVal val="visible"/>
                                      </p:to>
                                    </p:set>
                                    <p:anim calcmode="lin" valueType="num">
                                      <p:cBhvr>
                                        <p:cTn id="7" dur="2000" fill="hold"/>
                                        <p:tgtEl>
                                          <p:spTgt spid="18434"/>
                                        </p:tgtEl>
                                        <p:attrNameLst>
                                          <p:attrName>ppt_x</p:attrName>
                                        </p:attrNameLst>
                                      </p:cBhvr>
                                      <p:tavLst>
                                        <p:tav tm="100000">
                                          <p:val>
                                            <p:strVal val="#ppt_x"/>
                                          </p:val>
                                        </p:tav>
                                        <p:tav tm="100000">
                                          <p:val>
                                            <p:strVal val="#ppt_x"/>
                                          </p:val>
                                        </p:tav>
                                      </p:tavLst>
                                    </p:anim>
                                    <p:anim calcmode="lin" valueType="num">
                                      <p:cBhvr>
                                        <p:cTn id="8" dur="2000" fill="hold"/>
                                        <p:tgtEl>
                                          <p:spTgt spid="18434"/>
                                        </p:tgtEl>
                                        <p:attrNameLst>
                                          <p:attrName>ppt_y</p:attrName>
                                        </p:attrNameLst>
                                      </p:cBhvr>
                                      <p:tavLst>
                                        <p:tav tm="100000">
                                          <p:val>
                                            <p:strVal val="0-#ppt_h/2"/>
                                          </p:val>
                                        </p:tav>
                                        <p:tav tm="100000">
                                          <p:val>
                                            <p:strVal val="#ppt_y"/>
                                          </p:val>
                                        </p:tav>
                                      </p:tavLst>
                                    </p:anim>
                                  </p:childTnLst>
                                </p:cTn>
                              </p:par>
                              <p:par>
                                <p:cTn id="9" presetID="22" presetClass="entr" presetSubtype="1" fill="hold" nodeType="withEffect">
                                  <p:stCondLst>
                                    <p:cond delay="0"/>
                                  </p:stCondLst>
                                  <p:childTnLst>
                                    <p:set>
                                      <p:cBhvr additive="repl">
                                        <p:cTn id="10" dur="1" fill="hold">
                                          <p:stCondLst>
                                            <p:cond delay="0"/>
                                          </p:stCondLst>
                                        </p:cTn>
                                        <p:tgtEl>
                                          <p:spTgt spid="18435">
                                            <p:txEl>
                                              <p:pRg st="0" end="0"/>
                                            </p:txEl>
                                          </p:spTgt>
                                        </p:tgtEl>
                                        <p:attrNameLst>
                                          <p:attrName>style.visibility</p:attrName>
                                        </p:attrNameLst>
                                      </p:cBhvr>
                                      <p:to>
                                        <p:strVal val="visible"/>
                                      </p:to>
                                    </p:set>
                                    <p:animEffect transition="in" filter="wipe(up)">
                                      <p:cBhvr additive="repl">
                                        <p:cTn id="11" dur="2000"/>
                                        <p:tgtEl>
                                          <p:spTgt spid="18435">
                                            <p:txEl>
                                              <p:pRg st="0" end="0"/>
                                            </p:txEl>
                                          </p:spTgt>
                                        </p:tgtEl>
                                      </p:cBhvr>
                                    </p:animEffect>
                                  </p:childTnLst>
                                </p:cTn>
                              </p:par>
                            </p:childTnLst>
                          </p:cTn>
                        </p:par>
                        <p:par>
                          <p:cTn id="12" fill="hold" nodeType="afterGroup">
                            <p:stCondLst>
                              <p:cond delay="2000"/>
                            </p:stCondLst>
                            <p:childTnLst>
                              <p:par>
                                <p:cTn id="13" presetID="16" presetClass="entr" presetSubtype="26" fill="hold" nodeType="afterEffect">
                                  <p:stCondLst>
                                    <p:cond delay="0"/>
                                  </p:stCondLst>
                                  <p:childTnLst>
                                    <p:set>
                                      <p:cBhvr additive="repl">
                                        <p:cTn id="14" dur="1" fill="hold">
                                          <p:stCondLst>
                                            <p:cond delay="0"/>
                                          </p:stCondLst>
                                        </p:cTn>
                                        <p:tgtEl>
                                          <p:spTgt spid="18437"/>
                                        </p:tgtEl>
                                        <p:attrNameLst>
                                          <p:attrName>style.visibility</p:attrName>
                                        </p:attrNameLst>
                                      </p:cBhvr>
                                      <p:to>
                                        <p:strVal val="visible"/>
                                      </p:to>
                                    </p:set>
                                    <p:animEffect transition="in" filter="barn(inHorizontal)">
                                      <p:cBhvr additive="repl">
                                        <p:cTn id="15" dur="2000"/>
                                        <p:tgtEl>
                                          <p:spTgt spid="18437"/>
                                        </p:tgtEl>
                                      </p:cBhvr>
                                    </p:animEffect>
                                  </p:childTnLst>
                                </p:cTn>
                              </p:par>
                            </p:childTnLst>
                          </p:cTn>
                        </p:par>
                        <p:par>
                          <p:cTn id="16" fill="hold" nodeType="afterGroup">
                            <p:stCondLst>
                              <p:cond delay="4000"/>
                            </p:stCondLst>
                            <p:childTnLst>
                              <p:par>
                                <p:cTn id="17" presetID="22" presetClass="entr" presetSubtype="1" fill="hold" grpId="0" nodeType="afterEffect">
                                  <p:stCondLst>
                                    <p:cond delay="0"/>
                                  </p:stCondLst>
                                  <p:childTnLst>
                                    <p:set>
                                      <p:cBhvr additive="repl">
                                        <p:cTn id="18" dur="1" fill="hold">
                                          <p:stCondLst>
                                            <p:cond delay="0"/>
                                          </p:stCondLst>
                                        </p:cTn>
                                        <p:tgtEl>
                                          <p:spTgt spid="18442"/>
                                        </p:tgtEl>
                                        <p:attrNameLst>
                                          <p:attrName>style.visibility</p:attrName>
                                        </p:attrNameLst>
                                      </p:cBhvr>
                                      <p:to>
                                        <p:strVal val="visible"/>
                                      </p:to>
                                    </p:set>
                                    <p:animEffect transition="in" filter="wipe(up)">
                                      <p:cBhvr additive="repl">
                                        <p:cTn id="19" dur="2000"/>
                                        <p:tgtEl>
                                          <p:spTgt spid="1844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8438"/>
                                        </p:tgtEl>
                                        <p:attrNameLst>
                                          <p:attrName>style.visibility</p:attrName>
                                        </p:attrNameLst>
                                      </p:cBhvr>
                                      <p:to>
                                        <p:strVal val="visible"/>
                                      </p:to>
                                    </p:set>
                                    <p:animEffect transition="in" filter="wipe(up)">
                                      <p:cBhvr additive="repl">
                                        <p:cTn id="23" dur="2000"/>
                                        <p:tgtEl>
                                          <p:spTgt spid="18438"/>
                                        </p:tgtEl>
                                      </p:cBhvr>
                                    </p:animEffect>
                                  </p:childTnLst>
                                </p:cTn>
                              </p:par>
                            </p:childTnLst>
                          </p:cTn>
                        </p:par>
                        <p:par>
                          <p:cTn id="24" fill="hold" nodeType="afterGroup">
                            <p:stCondLst>
                              <p:cond delay="8000"/>
                            </p:stCondLst>
                            <p:childTnLst>
                              <p:par>
                                <p:cTn id="25" presetID="22" presetClass="entr" presetSubtype="1" fill="hold" grpId="0" nodeType="afterEffect">
                                  <p:stCondLst>
                                    <p:cond delay="0"/>
                                  </p:stCondLst>
                                  <p:childTnLst>
                                    <p:set>
                                      <p:cBhvr additive="repl">
                                        <p:cTn id="26" dur="1" fill="hold">
                                          <p:stCondLst>
                                            <p:cond delay="0"/>
                                          </p:stCondLst>
                                        </p:cTn>
                                        <p:tgtEl>
                                          <p:spTgt spid="18443"/>
                                        </p:tgtEl>
                                        <p:attrNameLst>
                                          <p:attrName>style.visibility</p:attrName>
                                        </p:attrNameLst>
                                      </p:cBhvr>
                                      <p:to>
                                        <p:strVal val="visible"/>
                                      </p:to>
                                    </p:set>
                                    <p:animEffect transition="in" filter="wipe(up)">
                                      <p:cBhvr additive="repl">
                                        <p:cTn id="27" dur="2000"/>
                                        <p:tgtEl>
                                          <p:spTgt spid="18443"/>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8439"/>
                                        </p:tgtEl>
                                        <p:attrNameLst>
                                          <p:attrName>style.visibility</p:attrName>
                                        </p:attrNameLst>
                                      </p:cBhvr>
                                      <p:to>
                                        <p:strVal val="visible"/>
                                      </p:to>
                                    </p:set>
                                    <p:animEffect transition="in" filter="wipe(up)">
                                      <p:cBhvr additive="repl">
                                        <p:cTn id="31" dur="2000"/>
                                        <p:tgtEl>
                                          <p:spTgt spid="18439"/>
                                        </p:tgtEl>
                                      </p:cBhvr>
                                    </p:animEffect>
                                  </p:childTnLst>
                                </p:cTn>
                              </p:par>
                            </p:childTnLst>
                          </p:cTn>
                        </p:par>
                        <p:par>
                          <p:cTn id="32" fill="hold" nodeType="afterGroup">
                            <p:stCondLst>
                              <p:cond delay="12000"/>
                            </p:stCondLst>
                            <p:childTnLst>
                              <p:par>
                                <p:cTn id="33" presetID="22" presetClass="entr" presetSubtype="1" fill="hold" grpId="0" nodeType="afterEffect">
                                  <p:stCondLst>
                                    <p:cond delay="0"/>
                                  </p:stCondLst>
                                  <p:childTnLst>
                                    <p:set>
                                      <p:cBhvr additive="repl">
                                        <p:cTn id="34" dur="1" fill="hold">
                                          <p:stCondLst>
                                            <p:cond delay="0"/>
                                          </p:stCondLst>
                                        </p:cTn>
                                        <p:tgtEl>
                                          <p:spTgt spid="18441"/>
                                        </p:tgtEl>
                                        <p:attrNameLst>
                                          <p:attrName>style.visibility</p:attrName>
                                        </p:attrNameLst>
                                      </p:cBhvr>
                                      <p:to>
                                        <p:strVal val="visible"/>
                                      </p:to>
                                    </p:set>
                                    <p:animEffect transition="in" filter="wipe(up)">
                                      <p:cBhvr additive="repl">
                                        <p:cTn id="35" dur="2000"/>
                                        <p:tgtEl>
                                          <p:spTgt spid="18441"/>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8440"/>
                                        </p:tgtEl>
                                        <p:attrNameLst>
                                          <p:attrName>style.visibility</p:attrName>
                                        </p:attrNameLst>
                                      </p:cBhvr>
                                      <p:to>
                                        <p:strVal val="visible"/>
                                      </p:to>
                                    </p:set>
                                    <p:animEffect transition="in" filter="wipe(up)">
                                      <p:cBhvr additive="repl">
                                        <p:cTn id="39" dur="2000"/>
                                        <p:tgtEl>
                                          <p:spTgt spid="18440"/>
                                        </p:tgtEl>
                                      </p:cBhvr>
                                    </p:animEffect>
                                  </p:childTnLst>
                                </p:cTn>
                              </p:par>
                            </p:childTnLst>
                          </p:cTn>
                        </p:par>
                        <p:par>
                          <p:cTn id="40" fill="hold">
                            <p:stCondLst>
                              <p:cond delay="16000"/>
                            </p:stCondLst>
                            <p:childTnLst>
                              <p:par>
                                <p:cTn id="41" presetID="14" presetClass="entr" presetSubtype="10" fill="hold" nodeType="afterEffect">
                                  <p:stCondLst>
                                    <p:cond delay="0"/>
                                  </p:stCondLst>
                                  <p:childTnLst>
                                    <p:set>
                                      <p:cBhvr additive="repl">
                                        <p:cTn id="42" dur="1" fill="hold">
                                          <p:stCondLst>
                                            <p:cond delay="0"/>
                                          </p:stCondLst>
                                        </p:cTn>
                                        <p:tgtEl>
                                          <p:spTgt spid="2"/>
                                        </p:tgtEl>
                                        <p:attrNameLst>
                                          <p:attrName>style.visibility</p:attrName>
                                        </p:attrNameLst>
                                      </p:cBhvr>
                                      <p:to>
                                        <p:strVal val="visible"/>
                                      </p:to>
                                    </p:set>
                                    <p:animEffect transition="in" filter="randombar(horizontal)">
                                      <p:cBhvr additive="repl">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2" grpId="0" animBg="1"/>
      <p:bldP spid="184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AB3DF0D-CE8C-4596-BEC8-61B4F82D34CF}" type="slidenum">
              <a:rPr lang="ru-RU" altLang="ru-RU" sz="1400">
                <a:solidFill>
                  <a:srgbClr val="000000"/>
                </a:solidFill>
                <a:latin typeface="Times New Roman" panose="02020603050405020304" pitchFamily="18" charset="0"/>
              </a:rPr>
              <a:pPr algn="r" eaLnBrk="1" hangingPunct="1">
                <a:spcBef>
                  <a:spcPct val="0"/>
                </a:spcBef>
                <a:buFontTx/>
                <a:buNone/>
              </a:pPr>
              <a:t>17</a:t>
            </a:fld>
            <a:endParaRPr lang="ru-RU" altLang="ru-RU" sz="1400">
              <a:solidFill>
                <a:srgbClr val="000000"/>
              </a:solidFill>
              <a:latin typeface="Times New Roman" panose="02020603050405020304" pitchFamily="18" charset="0"/>
            </a:endParaRPr>
          </a:p>
        </p:txBody>
      </p:sp>
      <p:sp>
        <p:nvSpPr>
          <p:cNvPr id="19458" name="Text Box 2"/>
          <p:cNvSpPr txBox="1">
            <a:spLocks noChangeArrowheads="1"/>
          </p:cNvSpPr>
          <p:nvPr/>
        </p:nvSpPr>
        <p:spPr bwMode="auto">
          <a:xfrm>
            <a:off x="495303" y="179388"/>
            <a:ext cx="891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t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Межбюджетные трансферты (безвозмездные поступления)</a:t>
            </a:r>
            <a:r>
              <a:rPr lang="ru-RU" altLang="ru-RU" sz="4000">
                <a:solidFill>
                  <a:srgbClr val="333399"/>
                </a:solidFill>
                <a:latin typeface="Times New Roman" panose="02020603050405020304" pitchFamily="18" charset="0"/>
              </a:rPr>
              <a:t> </a:t>
            </a:r>
          </a:p>
        </p:txBody>
      </p:sp>
      <p:sp>
        <p:nvSpPr>
          <p:cNvPr id="19459" name="Text Box 3"/>
          <p:cNvSpPr txBox="1">
            <a:spLocks noChangeArrowheads="1"/>
          </p:cNvSpPr>
          <p:nvPr/>
        </p:nvSpPr>
        <p:spPr bwMode="auto">
          <a:xfrm>
            <a:off x="509589" y="919185"/>
            <a:ext cx="891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r>
              <a:rPr lang="ru-RU" altLang="ru-RU" sz="1600" b="1" dirty="0">
                <a:solidFill>
                  <a:srgbClr val="333399"/>
                </a:solidFill>
                <a:latin typeface="Times New Roman" panose="02020603050405020304" pitchFamily="18" charset="0"/>
              </a:rPr>
              <a:t>Межбюджетные трансферты (безвозмездные поступления) в бюджет </a:t>
            </a:r>
            <a:r>
              <a:rPr lang="ru-RU" altLang="ru-RU" sz="1600" b="1" dirty="0">
                <a:solidFill>
                  <a:srgbClr val="333399"/>
                </a:solidFill>
                <a:latin typeface="Bookman Old Style" panose="02050604050505020204" pitchFamily="18" charset="0"/>
              </a:rPr>
              <a:t>муниципального образования Чукотский муниципальный район</a:t>
            </a:r>
            <a:r>
              <a:rPr lang="ru-RU" altLang="ru-RU" sz="1600" b="1" dirty="0">
                <a:solidFill>
                  <a:srgbClr val="333399"/>
                </a:solidFill>
                <a:latin typeface="Times New Roman" panose="02020603050405020304" pitchFamily="18" charset="0"/>
              </a:rPr>
              <a:t> поступают из бюджетов поселений, окружного и федерального бюджетов в следующих формах:</a:t>
            </a:r>
          </a:p>
        </p:txBody>
      </p:sp>
      <p:sp>
        <p:nvSpPr>
          <p:cNvPr id="19460" name="Line 4"/>
          <p:cNvSpPr>
            <a:spLocks noChangeShapeType="1"/>
          </p:cNvSpPr>
          <p:nvPr/>
        </p:nvSpPr>
        <p:spPr bwMode="auto">
          <a:xfrm>
            <a:off x="334965" y="8191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47110" name="Rectangle 5"/>
          <p:cNvSpPr>
            <a:spLocks noChangeArrowheads="1"/>
          </p:cNvSpPr>
          <p:nvPr/>
        </p:nvSpPr>
        <p:spPr bwMode="auto">
          <a:xfrm>
            <a:off x="852500" y="2470172"/>
            <a:ext cx="69818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2" name="AutoShape 6"/>
          <p:cNvSpPr>
            <a:spLocks noChangeArrowheads="1"/>
          </p:cNvSpPr>
          <p:nvPr/>
        </p:nvSpPr>
        <p:spPr bwMode="auto">
          <a:xfrm>
            <a:off x="3873674" y="1863746"/>
            <a:ext cx="2250902" cy="930253"/>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Формы межбюджетных трансфертов</a:t>
            </a:r>
          </a:p>
        </p:txBody>
      </p:sp>
      <p:sp>
        <p:nvSpPr>
          <p:cNvPr id="19463" name="Rectangle 7"/>
          <p:cNvSpPr>
            <a:spLocks noChangeArrowheads="1"/>
          </p:cNvSpPr>
          <p:nvPr/>
        </p:nvSpPr>
        <p:spPr bwMode="auto">
          <a:xfrm>
            <a:off x="347675" y="3386160"/>
            <a:ext cx="2801937"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Дотации - 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19464" name="Rectangle 8"/>
          <p:cNvSpPr>
            <a:spLocks noChangeArrowheads="1"/>
          </p:cNvSpPr>
          <p:nvPr/>
        </p:nvSpPr>
        <p:spPr bwMode="auto">
          <a:xfrm>
            <a:off x="3508376" y="3395685"/>
            <a:ext cx="2976563" cy="2587625"/>
          </a:xfrm>
          <a:prstGeom prst="rect">
            <a:avLst/>
          </a:prstGeom>
          <a:solidFill>
            <a:srgbClr val="6699FF"/>
          </a:solidFill>
          <a:ln w="19080">
            <a:solidFill>
              <a:srgbClr val="3366FF"/>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Субвенция - бюджетные средства, предоставляемые местному бюджету на безвозмездной и безвозвратной основах на осуществлении определенных целевых расходов, возникающих при выполнении полномочий РФ, переданных для осуществления органам муниципальной власти.</a:t>
            </a:r>
          </a:p>
        </p:txBody>
      </p:sp>
      <p:sp>
        <p:nvSpPr>
          <p:cNvPr id="19465" name="Rectangle 9"/>
          <p:cNvSpPr>
            <a:spLocks noChangeArrowheads="1"/>
          </p:cNvSpPr>
          <p:nvPr/>
        </p:nvSpPr>
        <p:spPr bwMode="auto">
          <a:xfrm>
            <a:off x="6821488" y="3375047"/>
            <a:ext cx="2728912" cy="2608263"/>
          </a:xfrm>
          <a:prstGeom prst="rect">
            <a:avLst/>
          </a:prstGeom>
          <a:solidFill>
            <a:srgbClr val="FFFF99"/>
          </a:solidFill>
          <a:ln w="19080">
            <a:solidFill>
              <a:srgbClr val="FF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a:solidFill>
                  <a:srgbClr val="000000"/>
                </a:solidFill>
                <a:latin typeface="Times New Roman" panose="02020603050405020304" pitchFamily="18" charset="0"/>
              </a:rPr>
              <a:t>Субсидия - бюджетные средства, предоставляемые местному бюджету,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19466" name="AutoShape 10"/>
          <p:cNvSpPr>
            <a:spLocks noChangeArrowheads="1"/>
          </p:cNvSpPr>
          <p:nvPr/>
        </p:nvSpPr>
        <p:spPr bwMode="auto">
          <a:xfrm rot="7920000">
            <a:off x="1980230" y="2355454"/>
            <a:ext cx="1329968" cy="499429"/>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7" name="AutoShape 11"/>
          <p:cNvSpPr>
            <a:spLocks noChangeArrowheads="1"/>
          </p:cNvSpPr>
          <p:nvPr/>
        </p:nvSpPr>
        <p:spPr bwMode="auto">
          <a:xfrm>
            <a:off x="4737770" y="2860697"/>
            <a:ext cx="572424" cy="492125"/>
          </a:xfrm>
          <a:prstGeom prst="downArrow">
            <a:avLst>
              <a:gd name="adj1" fmla="val 50000"/>
              <a:gd name="adj2" fmla="val 25000"/>
            </a:avLst>
          </a:prstGeom>
          <a:solidFill>
            <a:srgbClr val="6699FF"/>
          </a:solidFill>
          <a:ln w="15840">
            <a:solidFill>
              <a:srgbClr val="3366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19468" name="AutoShape 12"/>
          <p:cNvSpPr>
            <a:spLocks noChangeArrowheads="1"/>
          </p:cNvSpPr>
          <p:nvPr/>
        </p:nvSpPr>
        <p:spPr bwMode="auto">
          <a:xfrm rot="2340000">
            <a:off x="6548940" y="2414124"/>
            <a:ext cx="1366990" cy="382090"/>
          </a:xfrm>
          <a:prstGeom prst="curvedDownArrow">
            <a:avLst>
              <a:gd name="adj1" fmla="val 49229"/>
              <a:gd name="adj2" fmla="val 98704"/>
              <a:gd name="adj3" fmla="val 83417"/>
            </a:avLst>
          </a:prstGeom>
          <a:solidFill>
            <a:srgbClr val="FFFF99"/>
          </a:solidFill>
          <a:ln w="1908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9458"/>
                                        </p:tgtEl>
                                        <p:attrNameLst>
                                          <p:attrName>style.visibility</p:attrName>
                                        </p:attrNameLst>
                                      </p:cBhvr>
                                      <p:to>
                                        <p:strVal val="visible"/>
                                      </p:to>
                                    </p:set>
                                    <p:anim calcmode="lin" valueType="num">
                                      <p:cBhvr>
                                        <p:cTn id="7" dur="2000" fill="hold"/>
                                        <p:tgtEl>
                                          <p:spTgt spid="19458"/>
                                        </p:tgtEl>
                                        <p:attrNameLst>
                                          <p:attrName>ppt_x</p:attrName>
                                        </p:attrNameLst>
                                      </p:cBhvr>
                                      <p:tavLst>
                                        <p:tav tm="100000">
                                          <p:val>
                                            <p:strVal val="#ppt_x"/>
                                          </p:val>
                                        </p:tav>
                                        <p:tav tm="100000">
                                          <p:val>
                                            <p:strVal val="#ppt_x"/>
                                          </p:val>
                                        </p:tav>
                                      </p:tavLst>
                                    </p:anim>
                                    <p:anim calcmode="lin" valueType="num">
                                      <p:cBhvr>
                                        <p:cTn id="8" dur="2000" fill="hold"/>
                                        <p:tgtEl>
                                          <p:spTgt spid="19458"/>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9460"/>
                                        </p:tgtEl>
                                        <p:attrNameLst>
                                          <p:attrName>style.visibility</p:attrName>
                                        </p:attrNameLst>
                                      </p:cBhvr>
                                      <p:to>
                                        <p:strVal val="visible"/>
                                      </p:to>
                                    </p:set>
                                    <p:animEffect transition="in" filter="randombar(horizontal)">
                                      <p:cBhvr additive="repl">
                                        <p:cTn id="12" dur="500"/>
                                        <p:tgtEl>
                                          <p:spTgt spid="19460"/>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9459">
                                            <p:txEl>
                                              <p:pRg st="0" end="0"/>
                                            </p:txEl>
                                          </p:spTgt>
                                        </p:tgtEl>
                                        <p:attrNameLst>
                                          <p:attrName>style.visibility</p:attrName>
                                        </p:attrNameLst>
                                      </p:cBhvr>
                                      <p:to>
                                        <p:strVal val="visible"/>
                                      </p:to>
                                    </p:set>
                                    <p:animEffect transition="in" filter="wipe(up)">
                                      <p:cBhvr additive="repl">
                                        <p:cTn id="15" dur="2000"/>
                                        <p:tgtEl>
                                          <p:spTgt spid="19459">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9462"/>
                                        </p:tgtEl>
                                        <p:attrNameLst>
                                          <p:attrName>style.visibility</p:attrName>
                                        </p:attrNameLst>
                                      </p:cBhvr>
                                      <p:to>
                                        <p:strVal val="visible"/>
                                      </p:to>
                                    </p:set>
                                    <p:animEffect transition="in" filter="wipe(up)">
                                      <p:cBhvr additive="repl">
                                        <p:cTn id="19" dur="2000"/>
                                        <p:tgtEl>
                                          <p:spTgt spid="19462"/>
                                        </p:tgtEl>
                                      </p:cBhvr>
                                    </p:animEffect>
                                  </p:childTnLst>
                                </p:cTn>
                              </p:par>
                            </p:childTnLst>
                          </p:cTn>
                        </p:par>
                        <p:par>
                          <p:cTn id="20" fill="hold" nodeType="afterGroup">
                            <p:stCondLst>
                              <p:cond delay="6000"/>
                            </p:stCondLst>
                            <p:childTnLst>
                              <p:par>
                                <p:cTn id="21" presetID="22" presetClass="entr" presetSubtype="1" fill="hold" grpId="0" nodeType="afterEffect">
                                  <p:stCondLst>
                                    <p:cond delay="0"/>
                                  </p:stCondLst>
                                  <p:childTnLst>
                                    <p:set>
                                      <p:cBhvr additive="repl">
                                        <p:cTn id="22" dur="1" fill="hold">
                                          <p:stCondLst>
                                            <p:cond delay="0"/>
                                          </p:stCondLst>
                                        </p:cTn>
                                        <p:tgtEl>
                                          <p:spTgt spid="19466"/>
                                        </p:tgtEl>
                                        <p:attrNameLst>
                                          <p:attrName>style.visibility</p:attrName>
                                        </p:attrNameLst>
                                      </p:cBhvr>
                                      <p:to>
                                        <p:strVal val="visible"/>
                                      </p:to>
                                    </p:set>
                                    <p:animEffect transition="in" filter="wipe(up)">
                                      <p:cBhvr additive="repl">
                                        <p:cTn id="23" dur="2000"/>
                                        <p:tgtEl>
                                          <p:spTgt spid="19466"/>
                                        </p:tgtEl>
                                      </p:cBhvr>
                                    </p:animEffect>
                                  </p:childTnLst>
                                </p:cTn>
                              </p:par>
                            </p:childTnLst>
                          </p:cTn>
                        </p:par>
                        <p:par>
                          <p:cTn id="24" fill="hold" nodeType="afterGroup">
                            <p:stCondLst>
                              <p:cond delay="8000"/>
                            </p:stCondLst>
                            <p:childTnLst>
                              <p:par>
                                <p:cTn id="25" presetID="22" presetClass="entr" presetSubtype="1" fill="hold" nodeType="afterEffect">
                                  <p:stCondLst>
                                    <p:cond delay="0"/>
                                  </p:stCondLst>
                                  <p:childTnLst>
                                    <p:set>
                                      <p:cBhvr additive="repl">
                                        <p:cTn id="26" dur="1" fill="hold">
                                          <p:stCondLst>
                                            <p:cond delay="0"/>
                                          </p:stCondLst>
                                        </p:cTn>
                                        <p:tgtEl>
                                          <p:spTgt spid="19463"/>
                                        </p:tgtEl>
                                        <p:attrNameLst>
                                          <p:attrName>style.visibility</p:attrName>
                                        </p:attrNameLst>
                                      </p:cBhvr>
                                      <p:to>
                                        <p:strVal val="visible"/>
                                      </p:to>
                                    </p:set>
                                    <p:animEffect transition="in" filter="wipe(up)">
                                      <p:cBhvr additive="repl">
                                        <p:cTn id="27" dur="2000"/>
                                        <p:tgtEl>
                                          <p:spTgt spid="19463"/>
                                        </p:tgtEl>
                                      </p:cBhvr>
                                    </p:animEffect>
                                  </p:childTnLst>
                                </p:cTn>
                              </p:par>
                            </p:childTnLst>
                          </p:cTn>
                        </p:par>
                        <p:par>
                          <p:cTn id="28" fill="hold" nodeType="afterGroup">
                            <p:stCondLst>
                              <p:cond delay="10000"/>
                            </p:stCondLst>
                            <p:childTnLst>
                              <p:par>
                                <p:cTn id="29" presetID="22" presetClass="entr" presetSubtype="1" fill="hold" grpId="0" nodeType="afterEffect">
                                  <p:stCondLst>
                                    <p:cond delay="0"/>
                                  </p:stCondLst>
                                  <p:childTnLst>
                                    <p:set>
                                      <p:cBhvr additive="repl">
                                        <p:cTn id="30" dur="1" fill="hold">
                                          <p:stCondLst>
                                            <p:cond delay="0"/>
                                          </p:stCondLst>
                                        </p:cTn>
                                        <p:tgtEl>
                                          <p:spTgt spid="19467"/>
                                        </p:tgtEl>
                                        <p:attrNameLst>
                                          <p:attrName>style.visibility</p:attrName>
                                        </p:attrNameLst>
                                      </p:cBhvr>
                                      <p:to>
                                        <p:strVal val="visible"/>
                                      </p:to>
                                    </p:set>
                                    <p:animEffect transition="in" filter="wipe(up)">
                                      <p:cBhvr additive="repl">
                                        <p:cTn id="31" dur="2000"/>
                                        <p:tgtEl>
                                          <p:spTgt spid="19467"/>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9464"/>
                                        </p:tgtEl>
                                        <p:attrNameLst>
                                          <p:attrName>style.visibility</p:attrName>
                                        </p:attrNameLst>
                                      </p:cBhvr>
                                      <p:to>
                                        <p:strVal val="visible"/>
                                      </p:to>
                                    </p:set>
                                    <p:animEffect transition="in" filter="wipe(up)">
                                      <p:cBhvr additive="repl">
                                        <p:cTn id="35" dur="2000"/>
                                        <p:tgtEl>
                                          <p:spTgt spid="19464"/>
                                        </p:tgtEl>
                                      </p:cBhvr>
                                    </p:animEffect>
                                  </p:childTnLst>
                                </p:cTn>
                              </p:par>
                            </p:childTnLst>
                          </p:cTn>
                        </p:par>
                        <p:par>
                          <p:cTn id="36" fill="hold" nodeType="afterGroup">
                            <p:stCondLst>
                              <p:cond delay="14000"/>
                            </p:stCondLst>
                            <p:childTnLst>
                              <p:par>
                                <p:cTn id="37" presetID="22" presetClass="entr" presetSubtype="1" fill="hold" grpId="0" nodeType="afterEffect">
                                  <p:stCondLst>
                                    <p:cond delay="0"/>
                                  </p:stCondLst>
                                  <p:childTnLst>
                                    <p:set>
                                      <p:cBhvr additive="repl">
                                        <p:cTn id="38" dur="1" fill="hold">
                                          <p:stCondLst>
                                            <p:cond delay="0"/>
                                          </p:stCondLst>
                                        </p:cTn>
                                        <p:tgtEl>
                                          <p:spTgt spid="19468"/>
                                        </p:tgtEl>
                                        <p:attrNameLst>
                                          <p:attrName>style.visibility</p:attrName>
                                        </p:attrNameLst>
                                      </p:cBhvr>
                                      <p:to>
                                        <p:strVal val="visible"/>
                                      </p:to>
                                    </p:set>
                                    <p:animEffect transition="in" filter="wipe(up)">
                                      <p:cBhvr additive="repl">
                                        <p:cTn id="39" dur="2000"/>
                                        <p:tgtEl>
                                          <p:spTgt spid="19468"/>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9465"/>
                                        </p:tgtEl>
                                        <p:attrNameLst>
                                          <p:attrName>style.visibility</p:attrName>
                                        </p:attrNameLst>
                                      </p:cBhvr>
                                      <p:to>
                                        <p:strVal val="visible"/>
                                      </p:to>
                                    </p:set>
                                    <p:animEffect transition="in" filter="wipe(up)">
                                      <p:cBhvr additive="repl">
                                        <p:cTn id="43" dur="20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animBg="1"/>
      <p:bldP spid="19467"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7FAD89D-28D9-4CB7-8B26-3E833083B9DE}" type="slidenum">
              <a:rPr lang="ru-RU" altLang="ru-RU" sz="1400">
                <a:solidFill>
                  <a:srgbClr val="000000"/>
                </a:solidFill>
                <a:latin typeface="Times New Roman" panose="02020603050405020304" pitchFamily="18" charset="0"/>
              </a:rPr>
              <a:pPr algn="r" eaLnBrk="1" hangingPunct="1">
                <a:spcBef>
                  <a:spcPct val="0"/>
                </a:spcBef>
                <a:buFontTx/>
                <a:buNone/>
              </a:pPr>
              <a:t>18</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47"/>
            <a:ext cx="89154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Структура доходов бюджета муниципального образования Чукотский муниципальный район</a:t>
            </a:r>
          </a:p>
          <a:p>
            <a:pPr algn="ctr" eaLnBrk="1" hangingPunct="1">
              <a:spcBef>
                <a:spcPct val="0"/>
              </a:spcBef>
              <a:buFontTx/>
              <a:buNone/>
            </a:pPr>
            <a:r>
              <a:rPr lang="ru-RU" altLang="ru-RU" sz="2400" b="1" dirty="0">
                <a:solidFill>
                  <a:srgbClr val="333399"/>
                </a:solidFill>
                <a:latin typeface="Bookman Old Style" panose="02050604050505020204" pitchFamily="18" charset="0"/>
              </a:rPr>
              <a:t> на </a:t>
            </a:r>
            <a:r>
              <a:rPr lang="ru-RU" altLang="ru-RU" sz="2400" b="1" dirty="0" smtClean="0">
                <a:solidFill>
                  <a:srgbClr val="333399"/>
                </a:solidFill>
                <a:latin typeface="Bookman Old Style" panose="02050604050505020204" pitchFamily="18" charset="0"/>
              </a:rPr>
              <a:t>2025 </a:t>
            </a:r>
            <a:r>
              <a:rPr lang="ru-RU" altLang="ru-RU" sz="2400" b="1" dirty="0">
                <a:solidFill>
                  <a:srgbClr val="333399"/>
                </a:solidFill>
                <a:latin typeface="Bookman Old Style" panose="02050604050505020204" pitchFamily="18" charset="0"/>
              </a:rPr>
              <a:t>год</a:t>
            </a:r>
          </a:p>
        </p:txBody>
      </p:sp>
      <p:sp>
        <p:nvSpPr>
          <p:cNvPr id="49156" name="Text Box 5"/>
          <p:cNvSpPr txBox="1">
            <a:spLocks noChangeArrowheads="1"/>
          </p:cNvSpPr>
          <p:nvPr/>
        </p:nvSpPr>
        <p:spPr bwMode="auto">
          <a:xfrm>
            <a:off x="588963" y="1412897"/>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417513" y="14255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9"/>
          <p:cNvGraphicFramePr>
            <a:graphicFrameLocks/>
          </p:cNvGraphicFramePr>
          <p:nvPr>
            <p:extLst>
              <p:ext uri="{D42A27DB-BD31-4B8C-83A1-F6EECF244321}">
                <p14:modId xmlns:p14="http://schemas.microsoft.com/office/powerpoint/2010/main" val="251169826"/>
              </p:ext>
            </p:extLst>
          </p:nvPr>
        </p:nvGraphicFramePr>
        <p:xfrm>
          <a:off x="373068" y="1395506"/>
          <a:ext cx="9185275" cy="54308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7672ECE7-6D6F-47F1-AAB8-C810966625DC}" type="slidenum">
              <a:rPr lang="ru-RU" altLang="ru-RU" sz="1400">
                <a:solidFill>
                  <a:srgbClr val="000000"/>
                </a:solidFill>
                <a:latin typeface="Times New Roman" panose="02020603050405020304" pitchFamily="18" charset="0"/>
              </a:rPr>
              <a:pPr algn="r" eaLnBrk="1" hangingPunct="1">
                <a:spcBef>
                  <a:spcPct val="0"/>
                </a:spcBef>
                <a:buFontTx/>
                <a:buNone/>
              </a:pPr>
              <a:t>19</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452438" y="214335"/>
            <a:ext cx="89154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100" b="1" dirty="0">
                <a:solidFill>
                  <a:srgbClr val="333399"/>
                </a:solidFill>
                <a:latin typeface="Bookman Old Style" panose="02050604050505020204" pitchFamily="18" charset="0"/>
              </a:rPr>
              <a:t>Динамика поступлений доходов бюджета муниципального образования </a:t>
            </a:r>
          </a:p>
          <a:p>
            <a:pPr algn="ctr" eaLnBrk="1" hangingPunct="1">
              <a:spcBef>
                <a:spcPct val="0"/>
              </a:spcBef>
              <a:buFontTx/>
              <a:buNone/>
            </a:pPr>
            <a:r>
              <a:rPr lang="ru-RU" altLang="ru-RU" sz="2100" b="1" dirty="0">
                <a:solidFill>
                  <a:srgbClr val="333399"/>
                </a:solidFill>
                <a:latin typeface="Bookman Old Style" panose="02050604050505020204" pitchFamily="18" charset="0"/>
              </a:rPr>
              <a:t>Чукотский муниципальный район за </a:t>
            </a:r>
            <a:r>
              <a:rPr lang="ru-RU" altLang="ru-RU" sz="2100" b="1" dirty="0" smtClean="0">
                <a:solidFill>
                  <a:srgbClr val="333399"/>
                </a:solidFill>
                <a:latin typeface="Bookman Old Style" panose="02050604050505020204" pitchFamily="18" charset="0"/>
              </a:rPr>
              <a:t>2022-2024 </a:t>
            </a:r>
            <a:r>
              <a:rPr lang="ru-RU" altLang="ru-RU" sz="21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100" b="1" dirty="0">
                <a:solidFill>
                  <a:srgbClr val="333399"/>
                </a:solidFill>
                <a:latin typeface="Bookman Old Style" panose="02050604050505020204" pitchFamily="18" charset="0"/>
              </a:rPr>
              <a:t>прогноз поступления доходов в </a:t>
            </a:r>
            <a:r>
              <a:rPr lang="ru-RU" altLang="ru-RU" sz="2100" b="1" dirty="0" smtClean="0">
                <a:solidFill>
                  <a:srgbClr val="333399"/>
                </a:solidFill>
                <a:latin typeface="Bookman Old Style" panose="02050604050505020204" pitchFamily="18" charset="0"/>
              </a:rPr>
              <a:t>2025 </a:t>
            </a:r>
            <a:r>
              <a:rPr lang="ru-RU" altLang="ru-RU" sz="2100" b="1" dirty="0">
                <a:solidFill>
                  <a:srgbClr val="333399"/>
                </a:solidFill>
                <a:latin typeface="Bookman Old Style" panose="02050604050505020204" pitchFamily="18" charset="0"/>
              </a:rPr>
              <a:t>году</a:t>
            </a:r>
          </a:p>
        </p:txBody>
      </p:sp>
      <p:sp>
        <p:nvSpPr>
          <p:cNvPr id="51204" name="Text Box 5"/>
          <p:cNvSpPr txBox="1">
            <a:spLocks noChangeArrowheads="1"/>
          </p:cNvSpPr>
          <p:nvPr/>
        </p:nvSpPr>
        <p:spPr bwMode="auto">
          <a:xfrm>
            <a:off x="525487" y="1725612"/>
            <a:ext cx="8861425"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dirty="0"/>
          </a:p>
        </p:txBody>
      </p:sp>
      <p:sp>
        <p:nvSpPr>
          <p:cNvPr id="21510" name="Line 6"/>
          <p:cNvSpPr>
            <a:spLocks noChangeShapeType="1"/>
          </p:cNvSpPr>
          <p:nvPr/>
        </p:nvSpPr>
        <p:spPr bwMode="auto">
          <a:xfrm>
            <a:off x="595325" y="1643085"/>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457000916"/>
              </p:ext>
            </p:extLst>
          </p:nvPr>
        </p:nvGraphicFramePr>
        <p:xfrm>
          <a:off x="506413" y="1981206"/>
          <a:ext cx="8972550" cy="432752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Прямоугольник 7"/>
          <p:cNvSpPr>
            <a:spLocks noChangeArrowheads="1"/>
          </p:cNvSpPr>
          <p:nvPr/>
        </p:nvSpPr>
        <p:spPr bwMode="auto">
          <a:xfrm>
            <a:off x="7110414" y="1679575"/>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96AB94">
                <a:alpha val="58000"/>
              </a:srgbClr>
            </a:gs>
            <a:gs pos="100000">
              <a:srgbClr val="99CCFF"/>
            </a:gs>
          </a:gsLst>
          <a:lin ang="2700000" scaled="1"/>
        </a:gradFill>
        <a:effectLst/>
      </p:bgPr>
    </p:bg>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099300" y="6248400"/>
            <a:ext cx="231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r" eaLnBrk="1" hangingPunct="1">
              <a:spcBef>
                <a:spcPct val="0"/>
              </a:spcBef>
              <a:buClrTx/>
              <a:buFontTx/>
              <a:buNone/>
            </a:pPr>
            <a:fld id="{4017F87B-8B16-4D7D-8D63-8C2BA20A2D7F}" type="slidenum">
              <a:rPr lang="ru-RU" altLang="ru-RU" sz="1200"/>
              <a:pPr algn="r" eaLnBrk="1" hangingPunct="1">
                <a:spcBef>
                  <a:spcPct val="0"/>
                </a:spcBef>
                <a:buClrTx/>
                <a:buFontTx/>
                <a:buNone/>
              </a:pPr>
              <a:t>2</a:t>
            </a:fld>
            <a:endParaRPr lang="ru-RU" altLang="ru-RU" sz="1200"/>
          </a:p>
        </p:txBody>
      </p:sp>
      <p:sp>
        <p:nvSpPr>
          <p:cNvPr id="7170" name="Text Box 2"/>
          <p:cNvSpPr txBox="1">
            <a:spLocks noChangeArrowheads="1"/>
          </p:cNvSpPr>
          <p:nvPr/>
        </p:nvSpPr>
        <p:spPr bwMode="auto">
          <a:xfrm>
            <a:off x="508000" y="1136650"/>
            <a:ext cx="8969375"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54000" rIns="54000"/>
          <a:lstStyle>
            <a:lvl1pPr marL="1588" indent="361950">
              <a:spcBef>
                <a:spcPts val="8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571500" algn="l"/>
                <a:tab pos="1485900" algn="l"/>
                <a:tab pos="2400300" algn="l"/>
                <a:tab pos="3314700" algn="l"/>
                <a:tab pos="4229100" algn="l"/>
                <a:tab pos="5143500" algn="l"/>
                <a:tab pos="6057900" algn="l"/>
                <a:tab pos="6972300" algn="l"/>
                <a:tab pos="7886700" algn="l"/>
                <a:tab pos="8801100" algn="l"/>
                <a:tab pos="9715500" algn="l"/>
              </a:tabLst>
              <a:defRPr sz="2000">
                <a:solidFill>
                  <a:srgbClr val="000000"/>
                </a:solidFill>
                <a:latin typeface="Times New Roman" panose="02020603050405020304" pitchFamily="18" charset="0"/>
                <a:ea typeface="SimSun" panose="02010600030101010101" pitchFamily="2" charset="-122"/>
              </a:defRPr>
            </a:lvl9pPr>
          </a:lstStyle>
          <a:p>
            <a:pPr algn="just" eaLnBrk="1" hangingPunct="1">
              <a:spcBef>
                <a:spcPts val="425"/>
              </a:spcBef>
              <a:buClrTx/>
              <a:buSzPct val="75000"/>
              <a:buFontTx/>
              <a:buNone/>
            </a:pPr>
            <a:r>
              <a:rPr lang="ru-RU" altLang="ru-RU" sz="1700" b="1" dirty="0">
                <a:solidFill>
                  <a:srgbClr val="00007D"/>
                </a:solidFill>
              </a:rPr>
              <a:t>Бюджет играет центральную роль в экономике муниципального образования Чукотский муниципальный район и решении различных проблем в его развитии. Внимательное изучение бюджета дает представление о намерениях муниципальной власти, ее политике, распределении ею финансовых ресурсов. Благодаря анализу бюджета можно установить, как распределяются денежные средства, расходуются ли они по назначению. Контроль за местным бюджетом особенно уместен, если иметь в виду, что он формируется за счет граждан и организаций. Эти средства изымаются в виде налогов, различных сборов и пошлин у физических и юридических лиц для проведения значимой для общества деятельности. Проверка фактического использования бюджетных средств закономерный и обязательный процесс, особенно в условия недостатка имеющихся резервов. Именно поэтому пришло время для опубликования простого и доступного для каждого гражданина анализа бюджета и бюджетных процессов. И мы надеемся что данная презентация послужит обеспечению роста интереса граждан к вопросам использования бюджета. Ведь только при наличии у граждан чувства собственной причастности к бюджетному процессу и возможности высказать свое мнение можно рассчитывать на то, что население будет добросовестно участвовать как в формировании бюджета, так и его исполнении.</a:t>
            </a:r>
          </a:p>
        </p:txBody>
      </p:sp>
      <p:sp>
        <p:nvSpPr>
          <p:cNvPr id="7171" name="Rectangle 3"/>
          <p:cNvSpPr>
            <a:spLocks noChangeArrowheads="1"/>
          </p:cNvSpPr>
          <p:nvPr/>
        </p:nvSpPr>
        <p:spPr bwMode="auto">
          <a:xfrm>
            <a:off x="2076450" y="511197"/>
            <a:ext cx="57324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anose="02020603050405020304" pitchFamily="18" charset="0"/>
                <a:ea typeface="SimSun" panose="02010600030101010101" pitchFamily="2" charset="-122"/>
              </a:defRPr>
            </a:lvl1pPr>
            <a:lvl2pPr>
              <a:spcBef>
                <a:spcPts val="7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anose="02020603050405020304" pitchFamily="18" charset="0"/>
                <a:ea typeface="SimSun" panose="02010600030101010101" pitchFamily="2" charset="-122"/>
              </a:defRPr>
            </a:lvl2pPr>
            <a:lvl3pPr>
              <a:spcBef>
                <a:spcPts val="6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ea typeface="SimSun" panose="02010600030101010101" pitchFamily="2" charset="-122"/>
              </a:defRPr>
            </a:lvl3pPr>
            <a:lvl4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4pPr>
            <a:lvl5pPr>
              <a:spcBef>
                <a:spcPts val="500"/>
              </a:spcBef>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SimSun" panose="02010600030101010101" pitchFamily="2" charset="-122"/>
              </a:defRPr>
            </a:lvl9pPr>
          </a:lstStyle>
          <a:p>
            <a:pPr algn="ctr" eaLnBrk="1" hangingPunct="1">
              <a:spcBef>
                <a:spcPct val="0"/>
              </a:spcBef>
              <a:buClrTx/>
              <a:buFontTx/>
              <a:buNone/>
            </a:pPr>
            <a:r>
              <a:rPr lang="ru-RU" altLang="ru-RU" sz="3600" b="1">
                <a:solidFill>
                  <a:srgbClr val="00007D"/>
                </a:solidFill>
                <a:latin typeface="Bookman Old Style" panose="02050604050505020204" pitchFamily="18" charset="0"/>
              </a:rPr>
              <a:t>Предисловие</a:t>
            </a:r>
          </a:p>
        </p:txBody>
      </p:sp>
      <p:sp>
        <p:nvSpPr>
          <p:cNvPr id="2" name="Line 13">
            <a:extLst>
              <a:ext uri="{FF2B5EF4-FFF2-40B4-BE49-F238E27FC236}">
                <a16:creationId xmlns:a16="http://schemas.microsoft.com/office/drawing/2014/main" id="{32716C64-E103-0DB4-36FA-65C1CE7E8714}"/>
              </a:ext>
            </a:extLst>
          </p:cNvPr>
          <p:cNvSpPr>
            <a:spLocks noChangeShapeType="1"/>
          </p:cNvSpPr>
          <p:nvPr/>
        </p:nvSpPr>
        <p:spPr bwMode="auto">
          <a:xfrm>
            <a:off x="390524" y="104451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7171"/>
                                        </p:tgtEl>
                                        <p:attrNameLst>
                                          <p:attrName>style.visibility</p:attrName>
                                        </p:attrNameLst>
                                      </p:cBhvr>
                                      <p:to>
                                        <p:strVal val="visible"/>
                                      </p:to>
                                    </p:set>
                                    <p:anim calcmode="lin" valueType="num">
                                      <p:cBhvr>
                                        <p:cTn id="7" dur="2000" fill="hold"/>
                                        <p:tgtEl>
                                          <p:spTgt spid="7171"/>
                                        </p:tgtEl>
                                        <p:attrNameLst>
                                          <p:attrName>ppt_x</p:attrName>
                                        </p:attrNameLst>
                                      </p:cBhvr>
                                      <p:tavLst>
                                        <p:tav tm="100000">
                                          <p:val>
                                            <p:strVal val="#ppt_x"/>
                                          </p:val>
                                        </p:tav>
                                        <p:tav tm="100000">
                                          <p:val>
                                            <p:strVal val="#ppt_x"/>
                                          </p:val>
                                        </p:tav>
                                      </p:tavLst>
                                    </p:anim>
                                    <p:anim calcmode="lin" valueType="num">
                                      <p:cBhvr>
                                        <p:cTn id="8" dur="2000" fill="hold"/>
                                        <p:tgtEl>
                                          <p:spTgt spid="7171"/>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7" presetClass="entr" presetSubtype="4" fill="hold" nodeType="afterEffect">
                                  <p:stCondLst>
                                    <p:cond delay="0"/>
                                  </p:stCondLst>
                                  <p:childTnLst>
                                    <p:set>
                                      <p:cBhvr additive="repl">
                                        <p:cTn id="11" dur="1" fill="hold">
                                          <p:stCondLst>
                                            <p:cond delay="0"/>
                                          </p:stCondLst>
                                        </p:cTn>
                                        <p:tgtEl>
                                          <p:spTgt spid="7170">
                                            <p:txEl>
                                              <p:pRg st="0" end="0"/>
                                            </p:txEl>
                                          </p:spTgt>
                                        </p:tgtEl>
                                        <p:attrNameLst>
                                          <p:attrName>style.visibility</p:attrName>
                                        </p:attrNameLst>
                                      </p:cBhvr>
                                      <p:to>
                                        <p:strVal val="visible"/>
                                      </p:to>
                                    </p:set>
                                    <p:anim calcmode="lin" valueType="num">
                                      <p:cBhvr>
                                        <p:cTn id="12" dur="5000" fill="hold"/>
                                        <p:tgtEl>
                                          <p:spTgt spid="7170">
                                            <p:txEl>
                                              <p:pRg st="0" end="0"/>
                                            </p:txEl>
                                          </p:spTgt>
                                        </p:tgtEl>
                                        <p:attrNameLst>
                                          <p:attrName>ppt_x</p:attrName>
                                        </p:attrNameLst>
                                      </p:cBhvr>
                                      <p:tavLst>
                                        <p:tav tm="100000">
                                          <p:val>
                                            <p:strVal val="#ppt_x"/>
                                          </p:val>
                                        </p:tav>
                                        <p:tav tm="100000">
                                          <p:val>
                                            <p:strVal val="#ppt_x"/>
                                          </p:val>
                                        </p:tav>
                                      </p:tavLst>
                                    </p:anim>
                                    <p:anim calcmode="lin" valueType="num">
                                      <p:cBhvr>
                                        <p:cTn id="13" dur="5000" fill="hold"/>
                                        <p:tgtEl>
                                          <p:spTgt spid="7170">
                                            <p:txEl>
                                              <p:pRg st="0" end="0"/>
                                            </p:txEl>
                                          </p:spTgt>
                                        </p:tgtEl>
                                        <p:attrNameLst>
                                          <p:attrName>ppt_y</p:attrName>
                                        </p:attrNameLst>
                                      </p:cBhvr>
                                      <p:tavLst>
                                        <p:tav tm="100000">
                                          <p:val>
                                            <p:strVal val="1+#ppt_h/2"/>
                                          </p:val>
                                        </p:tav>
                                        <p:tav tm="100000">
                                          <p:val>
                                            <p:strVal val="#ppt_y"/>
                                          </p:val>
                                        </p:tav>
                                      </p:tavLst>
                                    </p:anim>
                                  </p:childTnLst>
                                </p:cTn>
                              </p:par>
                            </p:childTnLst>
                          </p:cTn>
                        </p:par>
                        <p:par>
                          <p:cTn id="14" fill="hold">
                            <p:stCondLst>
                              <p:cond delay="7000"/>
                            </p:stCondLst>
                            <p:childTnLst>
                              <p:par>
                                <p:cTn id="15" presetID="14" presetClass="entr" presetSubtype="10" fill="hold" nodeType="afterEffect">
                                  <p:stCondLst>
                                    <p:cond delay="0"/>
                                  </p:stCondLst>
                                  <p:childTnLst>
                                    <p:set>
                                      <p:cBhvr additive="repl">
                                        <p:cTn id="16" dur="1" fill="hold">
                                          <p:stCondLst>
                                            <p:cond delay="0"/>
                                          </p:stCondLst>
                                        </p:cTn>
                                        <p:tgtEl>
                                          <p:spTgt spid="2"/>
                                        </p:tgtEl>
                                        <p:attrNameLst>
                                          <p:attrName>style.visibility</p:attrName>
                                        </p:attrNameLst>
                                      </p:cBhvr>
                                      <p:to>
                                        <p:strVal val="visible"/>
                                      </p:to>
                                    </p:set>
                                    <p:animEffect transition="in" filter="randombar(horizontal)">
                                      <p:cBhvr additive="repl">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669F74A0-14D4-40D6-AE98-22BE96F93475}" type="slidenum">
              <a:rPr lang="ru-RU" altLang="ru-RU" sz="1400">
                <a:solidFill>
                  <a:srgbClr val="000000"/>
                </a:solidFill>
                <a:latin typeface="Times New Roman" panose="02020603050405020304" pitchFamily="18" charset="0"/>
              </a:rPr>
              <a:pPr algn="r" eaLnBrk="1" hangingPunct="1">
                <a:spcBef>
                  <a:spcPct val="0"/>
                </a:spcBef>
                <a:buFontTx/>
                <a:buNone/>
              </a:pPr>
              <a:t>20</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Налоговые доходы </a:t>
            </a:r>
            <a:r>
              <a:rPr lang="ru-RU" altLang="ru-RU" sz="2400" b="1" dirty="0" smtClean="0">
                <a:solidFill>
                  <a:srgbClr val="333399"/>
                </a:solidFill>
                <a:latin typeface="Bookman Old Style" panose="02050604050505020204" pitchFamily="18" charset="0"/>
              </a:rPr>
              <a:t>74 245,0 </a:t>
            </a:r>
            <a:r>
              <a:rPr lang="ru-RU" altLang="ru-RU" sz="2400" b="1" dirty="0" err="1">
                <a:solidFill>
                  <a:srgbClr val="333399"/>
                </a:solidFill>
                <a:latin typeface="Bookman Old Style" panose="02050604050505020204" pitchFamily="18" charset="0"/>
              </a:rPr>
              <a:t>тыс.руб</a:t>
            </a:r>
            <a:r>
              <a:rPr lang="ru-RU" altLang="ru-RU" sz="2400" b="1" dirty="0">
                <a:solidFill>
                  <a:srgbClr val="333399"/>
                </a:solidFill>
                <a:latin typeface="Bookman Old Style" panose="02050604050505020204" pitchFamily="18" charset="0"/>
              </a:rPr>
              <a:t>.</a:t>
            </a:r>
          </a:p>
        </p:txBody>
      </p:sp>
      <p:sp>
        <p:nvSpPr>
          <p:cNvPr id="53252"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011754308"/>
              </p:ext>
            </p:extLst>
          </p:nvPr>
        </p:nvGraphicFramePr>
        <p:xfrm>
          <a:off x="486079" y="1307575"/>
          <a:ext cx="9186863" cy="5172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7D40A03-81B3-4259-A936-8BAE5CF7C0D1}" type="slidenum">
              <a:rPr lang="ru-RU" altLang="ru-RU" sz="1400">
                <a:solidFill>
                  <a:srgbClr val="000000"/>
                </a:solidFill>
                <a:latin typeface="Times New Roman" panose="02020603050405020304" pitchFamily="18" charset="0"/>
              </a:rPr>
              <a:pPr algn="r" eaLnBrk="1" hangingPunct="1">
                <a:spcBef>
                  <a:spcPct val="0"/>
                </a:spcBef>
                <a:buFontTx/>
                <a:buNone/>
              </a:pPr>
              <a:t>21</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0" y="174647"/>
            <a:ext cx="894873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Динамика поступлений налоговых доходов муниципального образования </a:t>
            </a:r>
          </a:p>
          <a:p>
            <a:pPr algn="ctr" eaLnBrk="1" hangingPunct="1">
              <a:spcBef>
                <a:spcPct val="0"/>
              </a:spcBef>
              <a:buFontTx/>
              <a:buNone/>
            </a:pPr>
            <a:r>
              <a:rPr lang="ru-RU" altLang="ru-RU" sz="2200" b="1" dirty="0">
                <a:solidFill>
                  <a:srgbClr val="333399"/>
                </a:solidFill>
                <a:latin typeface="Bookman Old Style" panose="02050604050505020204" pitchFamily="18" charset="0"/>
              </a:rPr>
              <a:t>Чукотский муниципальный район за </a:t>
            </a:r>
            <a:r>
              <a:rPr lang="ru-RU" altLang="ru-RU" sz="2200" b="1" dirty="0" smtClean="0">
                <a:solidFill>
                  <a:srgbClr val="333399"/>
                </a:solidFill>
                <a:latin typeface="Bookman Old Style" panose="02050604050505020204" pitchFamily="18" charset="0"/>
              </a:rPr>
              <a:t>2022-2024 </a:t>
            </a:r>
            <a:r>
              <a:rPr lang="ru-RU" altLang="ru-RU" sz="2200" b="1" dirty="0">
                <a:solidFill>
                  <a:srgbClr val="333399"/>
                </a:solidFill>
                <a:latin typeface="Bookman Old Style" panose="02050604050505020204" pitchFamily="18" charset="0"/>
              </a:rPr>
              <a:t>годы и </a:t>
            </a:r>
          </a:p>
          <a:p>
            <a:pPr algn="ctr" eaLnBrk="1" hangingPunct="1">
              <a:spcBef>
                <a:spcPct val="0"/>
              </a:spcBef>
              <a:buFontTx/>
              <a:buNone/>
            </a:pPr>
            <a:r>
              <a:rPr lang="ru-RU" altLang="ru-RU" sz="2200" b="1" dirty="0">
                <a:solidFill>
                  <a:srgbClr val="333399"/>
                </a:solidFill>
                <a:latin typeface="Bookman Old Style" panose="02050604050505020204" pitchFamily="18" charset="0"/>
              </a:rPr>
              <a:t>прогноз поступления доходов в </a:t>
            </a:r>
            <a:r>
              <a:rPr lang="ru-RU" altLang="ru-RU" sz="2200" b="1" dirty="0" smtClean="0">
                <a:solidFill>
                  <a:srgbClr val="333399"/>
                </a:solidFill>
                <a:latin typeface="Bookman Old Style" panose="02050604050505020204" pitchFamily="18" charset="0"/>
              </a:rPr>
              <a:t>2025 </a:t>
            </a:r>
            <a:r>
              <a:rPr lang="ru-RU" altLang="ru-RU" sz="2200" b="1" dirty="0">
                <a:solidFill>
                  <a:srgbClr val="333399"/>
                </a:solidFill>
                <a:latin typeface="Bookman Old Style" panose="02050604050505020204" pitchFamily="18" charset="0"/>
              </a:rPr>
              <a:t>году</a:t>
            </a:r>
          </a:p>
        </p:txBody>
      </p:sp>
      <p:sp>
        <p:nvSpPr>
          <p:cNvPr id="55300" name="Text Box 5"/>
          <p:cNvSpPr txBox="1">
            <a:spLocks noChangeArrowheads="1"/>
          </p:cNvSpPr>
          <p:nvPr/>
        </p:nvSpPr>
        <p:spPr bwMode="auto">
          <a:xfrm>
            <a:off x="595313" y="201713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452450" y="1500210"/>
            <a:ext cx="9145587"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281365862"/>
              </p:ext>
            </p:extLst>
          </p:nvPr>
        </p:nvGraphicFramePr>
        <p:xfrm>
          <a:off x="431800" y="1765300"/>
          <a:ext cx="8972550" cy="4470400"/>
        </p:xfrm>
        <a:graphic>
          <a:graphicData uri="http://schemas.openxmlformats.org/drawingml/2006/chart">
            <c:chart xmlns:c="http://schemas.openxmlformats.org/drawingml/2006/chart" xmlns:r="http://schemas.openxmlformats.org/officeDocument/2006/relationships" r:id="rId3"/>
          </a:graphicData>
        </a:graphic>
      </p:graphicFrame>
      <p:sp>
        <p:nvSpPr>
          <p:cNvPr id="55303" name="Прямоугольник 7"/>
          <p:cNvSpPr>
            <a:spLocks noChangeArrowheads="1"/>
          </p:cNvSpPr>
          <p:nvPr/>
        </p:nvSpPr>
        <p:spPr bwMode="auto">
          <a:xfrm>
            <a:off x="7312027" y="1428750"/>
            <a:ext cx="1278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a:solidFill>
                  <a:schemeClr val="tx1"/>
                </a:solidFill>
              </a:rPr>
              <a:t>тыс.рублей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FB6F2C1-CCC7-4121-8A5D-4E78D60FBE7A}" type="slidenum">
              <a:rPr lang="ru-RU" altLang="ru-RU" sz="1400">
                <a:solidFill>
                  <a:srgbClr val="000000"/>
                </a:solidFill>
                <a:latin typeface="Times New Roman" panose="02020603050405020304" pitchFamily="18" charset="0"/>
              </a:rPr>
              <a:pPr algn="r" eaLnBrk="1" hangingPunct="1">
                <a:spcBef>
                  <a:spcPct val="0"/>
                </a:spcBef>
                <a:buFontTx/>
                <a:buNone/>
              </a:pPr>
              <a:t>22</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68325" y="138116"/>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Неналоговые доходы </a:t>
            </a:r>
            <a:r>
              <a:rPr lang="ru-RU" altLang="ru-RU" sz="2400" b="1" dirty="0" smtClean="0">
                <a:solidFill>
                  <a:srgbClr val="333399"/>
                </a:solidFill>
                <a:latin typeface="Bookman Old Style" panose="02050604050505020204" pitchFamily="18" charset="0"/>
              </a:rPr>
              <a:t>73 368,2 тыс</a:t>
            </a:r>
            <a:r>
              <a:rPr lang="ru-RU" altLang="ru-RU" sz="2400" b="1" dirty="0">
                <a:solidFill>
                  <a:srgbClr val="333399"/>
                </a:solidFill>
                <a:latin typeface="Bookman Old Style" panose="02050604050505020204" pitchFamily="18" charset="0"/>
              </a:rPr>
              <a:t>. руб.</a:t>
            </a:r>
          </a:p>
        </p:txBody>
      </p:sp>
      <p:sp>
        <p:nvSpPr>
          <p:cNvPr id="57348"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1156" y="7810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338696663"/>
              </p:ext>
            </p:extLst>
          </p:nvPr>
        </p:nvGraphicFramePr>
        <p:xfrm>
          <a:off x="329421" y="704812"/>
          <a:ext cx="8972550" cy="55864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F51F4C1-C953-4224-9BA0-AAEFA5DFF670}" type="slidenum">
              <a:rPr lang="ru-RU" altLang="ru-RU" sz="1400">
                <a:solidFill>
                  <a:srgbClr val="000000"/>
                </a:solidFill>
                <a:latin typeface="Times New Roman" panose="02020603050405020304" pitchFamily="18" charset="0"/>
              </a:rPr>
              <a:pPr algn="r" eaLnBrk="1" hangingPunct="1">
                <a:spcBef>
                  <a:spcPct val="0"/>
                </a:spcBef>
                <a:buFontTx/>
                <a:buNone/>
              </a:pPr>
              <a:t>23</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508006" y="174625"/>
            <a:ext cx="891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поступлений неналоговых доходов бюджета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неналоговых доходов в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году</a:t>
            </a:r>
          </a:p>
        </p:txBody>
      </p:sp>
      <p:sp>
        <p:nvSpPr>
          <p:cNvPr id="59396" name="Text Box 5"/>
          <p:cNvSpPr txBox="1">
            <a:spLocks noChangeArrowheads="1"/>
          </p:cNvSpPr>
          <p:nvPr/>
        </p:nvSpPr>
        <p:spPr bwMode="auto">
          <a:xfrm>
            <a:off x="561975" y="1556792"/>
            <a:ext cx="8861425" cy="49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57199" y="1775619"/>
            <a:ext cx="9217025"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2433121454"/>
              </p:ext>
            </p:extLst>
          </p:nvPr>
        </p:nvGraphicFramePr>
        <p:xfrm>
          <a:off x="431800" y="1966918"/>
          <a:ext cx="897255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59399" name="Прямоугольник 7"/>
          <p:cNvSpPr>
            <a:spLocks noChangeArrowheads="1"/>
          </p:cNvSpPr>
          <p:nvPr/>
        </p:nvSpPr>
        <p:spPr bwMode="auto">
          <a:xfrm>
            <a:off x="6977066" y="2162059"/>
            <a:ext cx="13366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r>
              <a:rPr lang="ru-RU" altLang="ru-RU" dirty="0">
                <a:solidFill>
                  <a:schemeClr val="tx1"/>
                </a:solidFill>
              </a:rPr>
              <a:t>тыс. рублей</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B721300-D1CB-4B9D-899D-8AF2B651EE35}" type="slidenum">
              <a:rPr lang="ru-RU" altLang="ru-RU" sz="1400">
                <a:solidFill>
                  <a:srgbClr val="000000"/>
                </a:solidFill>
                <a:latin typeface="Times New Roman" panose="02020603050405020304" pitchFamily="18" charset="0"/>
              </a:rPr>
              <a:pPr algn="r" eaLnBrk="1" hangingPunct="1">
                <a:spcBef>
                  <a:spcPct val="0"/>
                </a:spcBef>
                <a:buFontTx/>
                <a:buNone/>
              </a:pPr>
              <a:t>24</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28432" y="184150"/>
            <a:ext cx="99075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Безвозмездные поступления </a:t>
            </a:r>
          </a:p>
          <a:p>
            <a:pPr algn="ctr" eaLnBrk="1" hangingPunct="1">
              <a:spcBef>
                <a:spcPct val="0"/>
              </a:spcBef>
              <a:buFontTx/>
              <a:buNone/>
            </a:pPr>
            <a:r>
              <a:rPr lang="ru-RU" altLang="ru-RU" sz="2400" b="1" dirty="0" smtClean="0">
                <a:solidFill>
                  <a:srgbClr val="333399"/>
                </a:solidFill>
                <a:latin typeface="Bookman Old Style" panose="02050604050505020204" pitchFamily="18" charset="0"/>
              </a:rPr>
              <a:t>2 296 644,2тыс</a:t>
            </a:r>
            <a:r>
              <a:rPr lang="ru-RU" altLang="ru-RU" sz="2400" b="1" dirty="0">
                <a:solidFill>
                  <a:srgbClr val="333399"/>
                </a:solidFill>
                <a:latin typeface="Bookman Old Style" panose="02050604050505020204" pitchFamily="18" charset="0"/>
              </a:rPr>
              <a:t>. руб.</a:t>
            </a:r>
          </a:p>
        </p:txBody>
      </p:sp>
      <p:sp>
        <p:nvSpPr>
          <p:cNvPr id="61444" name="Text Box 5"/>
          <p:cNvSpPr txBox="1">
            <a:spLocks noChangeArrowheads="1"/>
          </p:cNvSpPr>
          <p:nvPr/>
        </p:nvSpPr>
        <p:spPr bwMode="auto">
          <a:xfrm>
            <a:off x="595313" y="942975"/>
            <a:ext cx="88614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a:off x="315918" y="102552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1979016078"/>
              </p:ext>
            </p:extLst>
          </p:nvPr>
        </p:nvGraphicFramePr>
        <p:xfrm>
          <a:off x="144462" y="956668"/>
          <a:ext cx="8913787"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7692C0-3204-4A27-BCAF-10266D3C4074}" type="slidenum">
              <a:rPr lang="ru-RU" altLang="ru-RU" sz="1400">
                <a:solidFill>
                  <a:srgbClr val="000000"/>
                </a:solidFill>
                <a:latin typeface="Times New Roman" panose="02020603050405020304" pitchFamily="18" charset="0"/>
              </a:rPr>
              <a:pPr algn="r" eaLnBrk="1" hangingPunct="1">
                <a:spcBef>
                  <a:spcPct val="0"/>
                </a:spcBef>
                <a:buFontTx/>
                <a:buNone/>
              </a:pPr>
              <a:t>25</a:t>
            </a:fld>
            <a:endParaRPr lang="ru-RU" altLang="ru-RU" sz="1400">
              <a:solidFill>
                <a:srgbClr val="000000"/>
              </a:solidFill>
              <a:latin typeface="Times New Roman" panose="02020603050405020304" pitchFamily="18" charset="0"/>
            </a:endParaRPr>
          </a:p>
        </p:txBody>
      </p:sp>
      <p:sp>
        <p:nvSpPr>
          <p:cNvPr id="21506" name="Text Box 2"/>
          <p:cNvSpPr txBox="1">
            <a:spLocks noChangeArrowheads="1"/>
          </p:cNvSpPr>
          <p:nvPr/>
        </p:nvSpPr>
        <p:spPr bwMode="auto">
          <a:xfrm>
            <a:off x="0" y="174647"/>
            <a:ext cx="9907588"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поступления безвозмездных доходов </a:t>
            </a:r>
          </a:p>
          <a:p>
            <a:pPr algn="ctr" eaLnBrk="1" hangingPunct="1">
              <a:spcBef>
                <a:spcPct val="0"/>
              </a:spcBef>
              <a:buFontTx/>
              <a:buNone/>
            </a:pPr>
            <a:r>
              <a:rPr lang="ru-RU" altLang="ru-RU" sz="2000" b="1" dirty="0">
                <a:solidFill>
                  <a:srgbClr val="333399"/>
                </a:solidFill>
                <a:latin typeface="Bookman Old Style" panose="02050604050505020204" pitchFamily="18" charset="0"/>
              </a:rPr>
              <a:t>в бюджет муниципального образования </a:t>
            </a:r>
          </a:p>
          <a:p>
            <a:pPr algn="ctr" eaLnBrk="1" hangingPunct="1">
              <a:spcBef>
                <a:spcPct val="0"/>
              </a:spcBef>
              <a:buFontTx/>
              <a:buNone/>
            </a:pPr>
            <a:r>
              <a:rPr lang="ru-RU" altLang="ru-RU" sz="2000" b="1" dirty="0">
                <a:solidFill>
                  <a:srgbClr val="333399"/>
                </a:solidFill>
                <a:latin typeface="Bookman Old Style" panose="02050604050505020204" pitchFamily="18" charset="0"/>
              </a:rPr>
              <a:t>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поступления безвозмездных поступлений в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году</a:t>
            </a:r>
          </a:p>
        </p:txBody>
      </p:sp>
      <p:sp>
        <p:nvSpPr>
          <p:cNvPr id="63492" name="Text Box 5"/>
          <p:cNvSpPr txBox="1">
            <a:spLocks noChangeArrowheads="1"/>
          </p:cNvSpPr>
          <p:nvPr/>
        </p:nvSpPr>
        <p:spPr bwMode="auto">
          <a:xfrm>
            <a:off x="549275" y="1571625"/>
            <a:ext cx="886142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1510" name="Line 6"/>
          <p:cNvSpPr>
            <a:spLocks noChangeShapeType="1"/>
          </p:cNvSpPr>
          <p:nvPr/>
        </p:nvSpPr>
        <p:spPr bwMode="auto">
          <a:xfrm flipV="1">
            <a:off x="381007" y="1571625"/>
            <a:ext cx="8859838" cy="460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8"/>
          <p:cNvGraphicFramePr>
            <a:graphicFrameLocks/>
          </p:cNvGraphicFramePr>
          <p:nvPr>
            <p:extLst>
              <p:ext uri="{D42A27DB-BD31-4B8C-83A1-F6EECF244321}">
                <p14:modId xmlns:p14="http://schemas.microsoft.com/office/powerpoint/2010/main" val="330405195"/>
              </p:ext>
            </p:extLst>
          </p:nvPr>
        </p:nvGraphicFramePr>
        <p:xfrm>
          <a:off x="431800" y="1759622"/>
          <a:ext cx="8698458" cy="44856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1506"/>
                                        </p:tgtEl>
                                        <p:attrNameLst>
                                          <p:attrName>style.visibility</p:attrName>
                                        </p:attrNameLst>
                                      </p:cBhvr>
                                      <p:to>
                                        <p:strVal val="visible"/>
                                      </p:to>
                                    </p:set>
                                    <p:animEffect transition="in" filter="wipe(up)">
                                      <p:cBhvr additive="repl">
                                        <p:cTn id="7" dur="2000"/>
                                        <p:tgtEl>
                                          <p:spTgt spid="21506"/>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1510"/>
                                        </p:tgtEl>
                                        <p:attrNameLst>
                                          <p:attrName>style.visibility</p:attrName>
                                        </p:attrNameLst>
                                      </p:cBhvr>
                                      <p:to>
                                        <p:strVal val="visible"/>
                                      </p:to>
                                    </p:set>
                                    <p:animEffect transition="in" filter="randombar(horizontal)">
                                      <p:cBhvr additive="repl">
                                        <p:cTn id="11"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EACE60F-2DF1-4490-8EA1-8E5D5F6CE844}" type="slidenum">
              <a:rPr lang="ru-RU" altLang="ru-RU" sz="1400">
                <a:solidFill>
                  <a:srgbClr val="000000"/>
                </a:solidFill>
                <a:latin typeface="Times New Roman" panose="02020603050405020304" pitchFamily="18" charset="0"/>
              </a:rPr>
              <a:pPr algn="r" eaLnBrk="1" hangingPunct="1">
                <a:spcBef>
                  <a:spcPct val="0"/>
                </a:spcBef>
                <a:buFontTx/>
                <a:buNone/>
              </a:pPr>
              <a:t>26</a:t>
            </a:fld>
            <a:endParaRPr lang="ru-RU" altLang="ru-RU" sz="1400">
              <a:solidFill>
                <a:srgbClr val="000000"/>
              </a:solidFill>
              <a:latin typeface="Times New Roman" panose="02020603050405020304" pitchFamily="18" charset="0"/>
            </a:endParaRPr>
          </a:p>
        </p:txBody>
      </p:sp>
      <p:sp>
        <p:nvSpPr>
          <p:cNvPr id="24578" name="Text Box 2"/>
          <p:cNvSpPr txBox="1">
            <a:spLocks noChangeArrowheads="1"/>
          </p:cNvSpPr>
          <p:nvPr/>
        </p:nvSpPr>
        <p:spPr bwMode="auto">
          <a:xfrm>
            <a:off x="495303" y="66675"/>
            <a:ext cx="89154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a:solidFill>
                  <a:srgbClr val="333399"/>
                </a:solidFill>
                <a:latin typeface="Bookman Old Style" panose="02050604050505020204" pitchFamily="18" charset="0"/>
              </a:rPr>
              <a:t>Основные мероприятия </a:t>
            </a:r>
            <a:br>
              <a:rPr lang="ru-RU" altLang="ru-RU" sz="2200" b="1">
                <a:solidFill>
                  <a:srgbClr val="333399"/>
                </a:solidFill>
                <a:latin typeface="Bookman Old Style" panose="02050604050505020204" pitchFamily="18" charset="0"/>
              </a:rPr>
            </a:br>
            <a:r>
              <a:rPr lang="ru-RU" altLang="ru-RU" sz="2200" b="1">
                <a:solidFill>
                  <a:srgbClr val="333399"/>
                </a:solidFill>
                <a:latin typeface="Bookman Old Style" panose="02050604050505020204" pitchFamily="18" charset="0"/>
              </a:rPr>
              <a:t>по мобилизации доходов бюджета муниципального образования Чукотский муниципальный район</a:t>
            </a:r>
          </a:p>
        </p:txBody>
      </p:sp>
      <p:pic>
        <p:nvPicPr>
          <p:cNvPr id="24579"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81" b="91748" l="9966" r="95533">
                        <a14:foregroundMark x1="48454" y1="90534" x2="48454" y2="90534"/>
                        <a14:foregroundMark x1="90722" y1="87379" x2="90722" y2="87379"/>
                        <a14:foregroundMark x1="95876" y1="88835" x2="95876" y2="88835"/>
                        <a14:foregroundMark x1="76632" y1="33981" x2="76632" y2="33981"/>
                        <a14:foregroundMark x1="85567" y1="35680" x2="85567" y2="35680"/>
                        <a14:foregroundMark x1="87285" y1="36408" x2="87285" y2="36408"/>
                        <a14:foregroundMark x1="87629" y1="50000" x2="87629" y2="50000"/>
                        <a14:foregroundMark x1="40893" y1="9223" x2="40893" y2="9223"/>
                        <a14:foregroundMark x1="19244" y1="86650" x2="19244" y2="86650"/>
                        <a14:foregroundMark x1="32302" y1="91748" x2="32302" y2="91748"/>
                      </a14:backgroundRemoval>
                    </a14:imgEffect>
                  </a14:imgLayer>
                </a14:imgProps>
              </a:ext>
              <a:ext uri="{28A0092B-C50C-407E-A947-70E740481C1C}">
                <a14:useLocalDpi xmlns:a14="http://schemas.microsoft.com/office/drawing/2010/main" val="0"/>
              </a:ext>
            </a:extLst>
          </a:blip>
          <a:srcRect/>
          <a:stretch>
            <a:fillRect/>
          </a:stretch>
        </p:blipFill>
        <p:spPr bwMode="auto">
          <a:xfrm>
            <a:off x="3521078" y="1773238"/>
            <a:ext cx="2806700" cy="3158386"/>
          </a:xfrm>
          <a:prstGeom prst="rect">
            <a:avLst/>
          </a:prstGeom>
          <a:noFill/>
          <a:ln>
            <a:noFill/>
          </a:ln>
        </p:spPr>
      </p:pic>
      <p:sp>
        <p:nvSpPr>
          <p:cNvPr id="24581" name="AutoShape 5"/>
          <p:cNvSpPr>
            <a:spLocks noChangeArrowheads="1"/>
          </p:cNvSpPr>
          <p:nvPr/>
        </p:nvSpPr>
        <p:spPr bwMode="auto">
          <a:xfrm>
            <a:off x="6811968" y="2060580"/>
            <a:ext cx="2966362" cy="2596753"/>
          </a:xfrm>
          <a:prstGeom prst="wedgeEllipseCallout">
            <a:avLst>
              <a:gd name="adj1" fmla="val -66421"/>
              <a:gd name="adj2" fmla="val -24046"/>
            </a:avLst>
          </a:prstGeom>
          <a:solidFill>
            <a:srgbClr val="CCFFCC"/>
          </a:solidFill>
          <a:ln w="9360">
            <a:solidFill>
              <a:srgbClr val="00FF00"/>
            </a:solidFill>
            <a:miter lim="800000"/>
            <a:headEnd/>
            <a:tailEnd/>
          </a:ln>
        </p:spPr>
        <p:txBody>
          <a:bodyPr wrap="square" lIns="0" tIns="0" rIns="0" bIns="0">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Работа с администраторами доходов местного бюджета, направленная на повышение качества администрирования доходных источников, повышение уровня ответственности за выполнение прогнозных показателей, снижение недоимки по администрируемым платежам</a:t>
            </a:r>
          </a:p>
        </p:txBody>
      </p:sp>
      <p:sp>
        <p:nvSpPr>
          <p:cNvPr id="24582" name="AutoShape 6"/>
          <p:cNvSpPr>
            <a:spLocks noChangeArrowheads="1"/>
          </p:cNvSpPr>
          <p:nvPr/>
        </p:nvSpPr>
        <p:spPr bwMode="auto">
          <a:xfrm>
            <a:off x="5890419" y="5114925"/>
            <a:ext cx="2417762" cy="1368425"/>
          </a:xfrm>
          <a:prstGeom prst="wedgeEllipseCallout">
            <a:avLst>
              <a:gd name="adj1" fmla="val -51282"/>
              <a:gd name="adj2" fmla="val -63227"/>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Организация работы по информированию граждан о сроках уплаты налогов</a:t>
            </a:r>
          </a:p>
        </p:txBody>
      </p:sp>
      <p:sp>
        <p:nvSpPr>
          <p:cNvPr id="24583" name="AutoShape 7"/>
          <p:cNvSpPr>
            <a:spLocks noChangeArrowheads="1"/>
          </p:cNvSpPr>
          <p:nvPr/>
        </p:nvSpPr>
        <p:spPr bwMode="auto">
          <a:xfrm>
            <a:off x="381005" y="1214438"/>
            <a:ext cx="2806700" cy="1858962"/>
          </a:xfrm>
          <a:prstGeom prst="wedgeEllipseCallout">
            <a:avLst>
              <a:gd name="adj1" fmla="val 63111"/>
              <a:gd name="adj2" fmla="val 49269"/>
            </a:avLst>
          </a:prstGeom>
          <a:solidFill>
            <a:srgbClr val="CCFFCC"/>
          </a:solidFill>
          <a:ln w="9360">
            <a:solidFill>
              <a:srgbClr val="00FF00"/>
            </a:solidFill>
            <a:miter lim="800000"/>
            <a:headEnd/>
            <a:tailEnd/>
          </a:ln>
        </p:spPr>
        <p:txBody>
          <a:bodyPr lIns="0" tIns="0" rIns="0" bIns="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a:solidFill>
                  <a:srgbClr val="000000"/>
                </a:solidFill>
                <a:latin typeface="Times New Roman" panose="02020603050405020304" pitchFamily="18" charset="0"/>
              </a:rPr>
              <a:t>Работа с организациями, выплачивающими заработную плату работникам ниже прожиточного минимума и использующими «конвертные» зарплатные схемы </a:t>
            </a:r>
          </a:p>
        </p:txBody>
      </p:sp>
      <p:sp>
        <p:nvSpPr>
          <p:cNvPr id="24584" name="AutoShape 8"/>
          <p:cNvSpPr>
            <a:spLocks noChangeArrowheads="1"/>
          </p:cNvSpPr>
          <p:nvPr/>
        </p:nvSpPr>
        <p:spPr bwMode="auto">
          <a:xfrm>
            <a:off x="1784355" y="5247502"/>
            <a:ext cx="2651125" cy="1223963"/>
          </a:xfrm>
          <a:prstGeom prst="wedgeEllipseCallout">
            <a:avLst>
              <a:gd name="adj1" fmla="val 28338"/>
              <a:gd name="adj2" fmla="val -77495"/>
            </a:avLst>
          </a:prstGeom>
          <a:solidFill>
            <a:srgbClr val="CCFFCC"/>
          </a:solidFill>
          <a:ln w="9360">
            <a:solidFill>
              <a:srgbClr val="00FF0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dirty="0">
                <a:solidFill>
                  <a:srgbClr val="000000"/>
                </a:solidFill>
                <a:latin typeface="Times New Roman" panose="02020603050405020304" pitchFamily="18" charset="0"/>
              </a:rPr>
              <a:t>Проведение мероприятий, направленных на снижение недоимки по налоговым платежам</a:t>
            </a:r>
          </a:p>
        </p:txBody>
      </p:sp>
      <p:pic>
        <p:nvPicPr>
          <p:cNvPr id="2458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1040" y="1289948"/>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2692" y="3509575"/>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458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751" y="5274934"/>
            <a:ext cx="8874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8" name="Line 12"/>
          <p:cNvSpPr>
            <a:spLocks noChangeShapeType="1"/>
          </p:cNvSpPr>
          <p:nvPr/>
        </p:nvSpPr>
        <p:spPr bwMode="auto">
          <a:xfrm>
            <a:off x="309563" y="10715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2" name="Picture 10">
            <a:extLst>
              <a:ext uri="{FF2B5EF4-FFF2-40B4-BE49-F238E27FC236}">
                <a16:creationId xmlns:a16="http://schemas.microsoft.com/office/drawing/2014/main" id="{EAF70198-900A-FB84-0CF6-82F612BA21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3" y="4724400"/>
            <a:ext cx="8874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4578"/>
                                        </p:tgtEl>
                                        <p:attrNameLst>
                                          <p:attrName>style.visibility</p:attrName>
                                        </p:attrNameLst>
                                      </p:cBhvr>
                                      <p:to>
                                        <p:strVal val="visible"/>
                                      </p:to>
                                    </p:set>
                                    <p:animEffect transition="in" filter="wipe(up)">
                                      <p:cBhvr additive="repl">
                                        <p:cTn id="7" dur="2000"/>
                                        <p:tgtEl>
                                          <p:spTgt spid="24578"/>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4588"/>
                                        </p:tgtEl>
                                        <p:attrNameLst>
                                          <p:attrName>style.visibility</p:attrName>
                                        </p:attrNameLst>
                                      </p:cBhvr>
                                      <p:to>
                                        <p:strVal val="visible"/>
                                      </p:to>
                                    </p:set>
                                    <p:animEffect transition="in" filter="randombar(horizontal)">
                                      <p:cBhvr additive="repl">
                                        <p:cTn id="11" dur="500"/>
                                        <p:tgtEl>
                                          <p:spTgt spid="24588"/>
                                        </p:tgtEl>
                                      </p:cBhvr>
                                    </p:animEffect>
                                  </p:childTnLst>
                                </p:cTn>
                              </p:par>
                            </p:childTnLst>
                          </p:cTn>
                        </p:par>
                        <p:par>
                          <p:cTn id="12" fill="hold" nodeType="afterGroup">
                            <p:stCondLst>
                              <p:cond delay="2500"/>
                            </p:stCondLst>
                            <p:childTnLst>
                              <p:par>
                                <p:cTn id="13" presetID="20" presetClass="entr" fill="hold" nodeType="afterEffect">
                                  <p:stCondLst>
                                    <p:cond delay="0"/>
                                  </p:stCondLst>
                                  <p:childTnLst>
                                    <p:set>
                                      <p:cBhvr additive="repl">
                                        <p:cTn id="14" dur="1" fill="hold">
                                          <p:stCondLst>
                                            <p:cond delay="0"/>
                                          </p:stCondLst>
                                        </p:cTn>
                                        <p:tgtEl>
                                          <p:spTgt spid="24579"/>
                                        </p:tgtEl>
                                        <p:attrNameLst>
                                          <p:attrName>style.visibility</p:attrName>
                                        </p:attrNameLst>
                                      </p:cBhvr>
                                      <p:to>
                                        <p:strVal val="visible"/>
                                      </p:to>
                                    </p:set>
                                    <p:animEffect transition="in" filter="wedge">
                                      <p:cBhvr additive="repl">
                                        <p:cTn id="15" dur="2000"/>
                                        <p:tgtEl>
                                          <p:spTgt spid="24579"/>
                                        </p:tgtEl>
                                      </p:cBhvr>
                                    </p:animEffect>
                                  </p:childTnLst>
                                </p:cTn>
                              </p:par>
                            </p:childTnLst>
                          </p:cTn>
                        </p:par>
                        <p:par>
                          <p:cTn id="16" fill="hold" nodeType="afterGroup">
                            <p:stCondLst>
                              <p:cond delay="4500"/>
                            </p:stCondLst>
                            <p:childTnLst>
                              <p:par>
                                <p:cTn id="17" presetID="7" presetClass="entr" presetSubtype="8" fill="hold" nodeType="afterEffect">
                                  <p:stCondLst>
                                    <p:cond delay="0"/>
                                  </p:stCondLst>
                                  <p:childTnLst>
                                    <p:set>
                                      <p:cBhvr additive="repl">
                                        <p:cTn id="18" dur="1" fill="hold">
                                          <p:stCondLst>
                                            <p:cond delay="0"/>
                                          </p:stCondLst>
                                        </p:cTn>
                                        <p:tgtEl>
                                          <p:spTgt spid="24583"/>
                                        </p:tgtEl>
                                        <p:attrNameLst>
                                          <p:attrName>style.visibility</p:attrName>
                                        </p:attrNameLst>
                                      </p:cBhvr>
                                      <p:to>
                                        <p:strVal val="visible"/>
                                      </p:to>
                                    </p:set>
                                    <p:anim calcmode="lin" valueType="num">
                                      <p:cBhvr>
                                        <p:cTn id="19" dur="5000" fill="hold"/>
                                        <p:tgtEl>
                                          <p:spTgt spid="24583"/>
                                        </p:tgtEl>
                                        <p:attrNameLst>
                                          <p:attrName>ppt_x</p:attrName>
                                        </p:attrNameLst>
                                      </p:cBhvr>
                                      <p:tavLst>
                                        <p:tav tm="100000">
                                          <p:val>
                                            <p:strVal val="0-#ppt_w/2"/>
                                          </p:val>
                                        </p:tav>
                                        <p:tav tm="100000">
                                          <p:val>
                                            <p:strVal val="#ppt_x"/>
                                          </p:val>
                                        </p:tav>
                                      </p:tavLst>
                                    </p:anim>
                                    <p:anim calcmode="lin" valueType="num">
                                      <p:cBhvr>
                                        <p:cTn id="20" dur="5000" fill="hold"/>
                                        <p:tgtEl>
                                          <p:spTgt spid="24583"/>
                                        </p:tgtEl>
                                        <p:attrNameLst>
                                          <p:attrName>ppt_y</p:attrName>
                                        </p:attrNameLst>
                                      </p:cBhvr>
                                      <p:tavLst>
                                        <p:tav tm="100000">
                                          <p:val>
                                            <p:strVal val="#ppt_y"/>
                                          </p:val>
                                        </p:tav>
                                        <p:tav tm="100000">
                                          <p:val>
                                            <p:strVal val="#ppt_y"/>
                                          </p:val>
                                        </p:tav>
                                      </p:tavLst>
                                    </p:anim>
                                  </p:childTnLst>
                                </p:cTn>
                              </p:par>
                              <p:par>
                                <p:cTn id="21" presetID="16" presetClass="entr" presetSubtype="26" fill="hold" nodeType="withEffect">
                                  <p:stCondLst>
                                    <p:cond delay="0"/>
                                  </p:stCondLst>
                                  <p:childTnLst>
                                    <p:set>
                                      <p:cBhvr additive="repl">
                                        <p:cTn id="22" dur="1" fill="hold">
                                          <p:stCondLst>
                                            <p:cond delay="0"/>
                                          </p:stCondLst>
                                        </p:cTn>
                                        <p:tgtEl>
                                          <p:spTgt spid="24586"/>
                                        </p:tgtEl>
                                        <p:attrNameLst>
                                          <p:attrName>style.visibility</p:attrName>
                                        </p:attrNameLst>
                                      </p:cBhvr>
                                      <p:to>
                                        <p:strVal val="visible"/>
                                      </p:to>
                                    </p:set>
                                    <p:animEffect transition="in" filter="barn(inHorizontal)">
                                      <p:cBhvr additive="repl">
                                        <p:cTn id="23" dur="500"/>
                                        <p:tgtEl>
                                          <p:spTgt spid="24586"/>
                                        </p:tgtEl>
                                      </p:cBhvr>
                                    </p:animEffect>
                                  </p:childTnLst>
                                </p:cTn>
                              </p:par>
                            </p:childTnLst>
                          </p:cTn>
                        </p:par>
                        <p:par>
                          <p:cTn id="24" fill="hold" nodeType="afterGroup">
                            <p:stCondLst>
                              <p:cond delay="9500"/>
                            </p:stCondLst>
                            <p:childTnLst>
                              <p:par>
                                <p:cTn id="25" presetID="2" presetClass="entr" presetSubtype="2" fill="hold" nodeType="afterEffect">
                                  <p:stCondLst>
                                    <p:cond delay="0"/>
                                  </p:stCondLst>
                                  <p:childTnLst>
                                    <p:set>
                                      <p:cBhvr additive="repl">
                                        <p:cTn id="26" dur="1" fill="hold">
                                          <p:stCondLst>
                                            <p:cond delay="0"/>
                                          </p:stCondLst>
                                        </p:cTn>
                                        <p:tgtEl>
                                          <p:spTgt spid="24581"/>
                                        </p:tgtEl>
                                        <p:attrNameLst>
                                          <p:attrName>style.visibility</p:attrName>
                                        </p:attrNameLst>
                                      </p:cBhvr>
                                      <p:to>
                                        <p:strVal val="visible"/>
                                      </p:to>
                                    </p:set>
                                    <p:anim calcmode="lin" valueType="num">
                                      <p:cBhvr>
                                        <p:cTn id="27" dur="5000" fill="hold"/>
                                        <p:tgtEl>
                                          <p:spTgt spid="24581"/>
                                        </p:tgtEl>
                                        <p:attrNameLst>
                                          <p:attrName>ppt_x</p:attrName>
                                        </p:attrNameLst>
                                      </p:cBhvr>
                                      <p:tavLst>
                                        <p:tav tm="100000">
                                          <p:val>
                                            <p:strVal val="1+#ppt_w/2"/>
                                          </p:val>
                                        </p:tav>
                                        <p:tav tm="100000">
                                          <p:val>
                                            <p:strVal val="#ppt_x"/>
                                          </p:val>
                                        </p:tav>
                                      </p:tavLst>
                                    </p:anim>
                                    <p:anim calcmode="lin" valueType="num">
                                      <p:cBhvr>
                                        <p:cTn id="28" dur="5000" fill="hold"/>
                                        <p:tgtEl>
                                          <p:spTgt spid="24581"/>
                                        </p:tgtEl>
                                        <p:attrNameLst>
                                          <p:attrName>ppt_y</p:attrName>
                                        </p:attrNameLst>
                                      </p:cBhvr>
                                      <p:tavLst>
                                        <p:tav tm="100000">
                                          <p:val>
                                            <p:strVal val="#ppt_y"/>
                                          </p:val>
                                        </p:tav>
                                        <p:tav tm="100000">
                                          <p:val>
                                            <p:strVal val="#ppt_y"/>
                                          </p:val>
                                        </p:tav>
                                      </p:tavLst>
                                    </p:anim>
                                  </p:childTnLst>
                                </p:cTn>
                              </p:par>
                              <p:par>
                                <p:cTn id="29" presetID="16" presetClass="entr" presetSubtype="26" fill="hold" nodeType="withEffect">
                                  <p:stCondLst>
                                    <p:cond delay="0"/>
                                  </p:stCondLst>
                                  <p:childTnLst>
                                    <p:set>
                                      <p:cBhvr additive="repl">
                                        <p:cTn id="30" dur="1" fill="hold">
                                          <p:stCondLst>
                                            <p:cond delay="0"/>
                                          </p:stCondLst>
                                        </p:cTn>
                                        <p:tgtEl>
                                          <p:spTgt spid="24585"/>
                                        </p:tgtEl>
                                        <p:attrNameLst>
                                          <p:attrName>style.visibility</p:attrName>
                                        </p:attrNameLst>
                                      </p:cBhvr>
                                      <p:to>
                                        <p:strVal val="visible"/>
                                      </p:to>
                                    </p:set>
                                    <p:animEffect transition="in" filter="barn(inHorizontal)">
                                      <p:cBhvr additive="repl">
                                        <p:cTn id="31" dur="500"/>
                                        <p:tgtEl>
                                          <p:spTgt spid="24585"/>
                                        </p:tgtEl>
                                      </p:cBhvr>
                                    </p:animEffect>
                                  </p:childTnLst>
                                </p:cTn>
                              </p:par>
                            </p:childTnLst>
                          </p:cTn>
                        </p:par>
                        <p:par>
                          <p:cTn id="32" fill="hold" nodeType="afterGroup">
                            <p:stCondLst>
                              <p:cond delay="14500"/>
                            </p:stCondLst>
                            <p:childTnLst>
                              <p:par>
                                <p:cTn id="33" presetID="2" presetClass="entr" presetSubtype="4" fill="hold" nodeType="afterEffect">
                                  <p:stCondLst>
                                    <p:cond delay="0"/>
                                  </p:stCondLst>
                                  <p:childTnLst>
                                    <p:set>
                                      <p:cBhvr additive="repl">
                                        <p:cTn id="34" dur="1" fill="hold">
                                          <p:stCondLst>
                                            <p:cond delay="0"/>
                                          </p:stCondLst>
                                        </p:cTn>
                                        <p:tgtEl>
                                          <p:spTgt spid="24584"/>
                                        </p:tgtEl>
                                        <p:attrNameLst>
                                          <p:attrName>style.visibility</p:attrName>
                                        </p:attrNameLst>
                                      </p:cBhvr>
                                      <p:to>
                                        <p:strVal val="visible"/>
                                      </p:to>
                                    </p:set>
                                    <p:anim calcmode="lin" valueType="num">
                                      <p:cBhvr>
                                        <p:cTn id="35" dur="5000" fill="hold"/>
                                        <p:tgtEl>
                                          <p:spTgt spid="24584"/>
                                        </p:tgtEl>
                                        <p:attrNameLst>
                                          <p:attrName>ppt_x</p:attrName>
                                        </p:attrNameLst>
                                      </p:cBhvr>
                                      <p:tavLst>
                                        <p:tav tm="100000">
                                          <p:val>
                                            <p:strVal val="#ppt_x"/>
                                          </p:val>
                                        </p:tav>
                                        <p:tav tm="100000">
                                          <p:val>
                                            <p:strVal val="#ppt_x"/>
                                          </p:val>
                                        </p:tav>
                                      </p:tavLst>
                                    </p:anim>
                                    <p:anim calcmode="lin" valueType="num">
                                      <p:cBhvr>
                                        <p:cTn id="36" dur="5000" fill="hold"/>
                                        <p:tgtEl>
                                          <p:spTgt spid="24584"/>
                                        </p:tgtEl>
                                        <p:attrNameLst>
                                          <p:attrName>ppt_y</p:attrName>
                                        </p:attrNameLst>
                                      </p:cBhvr>
                                      <p:tavLst>
                                        <p:tav tm="100000">
                                          <p:val>
                                            <p:strVal val="1+#ppt_h/2"/>
                                          </p:val>
                                        </p:tav>
                                        <p:tav tm="100000">
                                          <p:val>
                                            <p:strVal val="#ppt_y"/>
                                          </p:val>
                                        </p:tav>
                                      </p:tavLst>
                                    </p:anim>
                                  </p:childTnLst>
                                </p:cTn>
                              </p:par>
                            </p:childTnLst>
                          </p:cTn>
                        </p:par>
                        <p:par>
                          <p:cTn id="37" fill="hold" nodeType="afterGroup">
                            <p:stCondLst>
                              <p:cond delay="19500"/>
                            </p:stCondLst>
                            <p:childTnLst>
                              <p:par>
                                <p:cTn id="38" presetID="2" presetClass="entr" presetSubtype="4" fill="hold" nodeType="afterEffect">
                                  <p:stCondLst>
                                    <p:cond delay="0"/>
                                  </p:stCondLst>
                                  <p:childTnLst>
                                    <p:set>
                                      <p:cBhvr additive="repl">
                                        <p:cTn id="39" dur="1" fill="hold">
                                          <p:stCondLst>
                                            <p:cond delay="0"/>
                                          </p:stCondLst>
                                        </p:cTn>
                                        <p:tgtEl>
                                          <p:spTgt spid="24582"/>
                                        </p:tgtEl>
                                        <p:attrNameLst>
                                          <p:attrName>style.visibility</p:attrName>
                                        </p:attrNameLst>
                                      </p:cBhvr>
                                      <p:to>
                                        <p:strVal val="visible"/>
                                      </p:to>
                                    </p:set>
                                    <p:anim calcmode="lin" valueType="num">
                                      <p:cBhvr>
                                        <p:cTn id="40" dur="5000" fill="hold"/>
                                        <p:tgtEl>
                                          <p:spTgt spid="24582"/>
                                        </p:tgtEl>
                                        <p:attrNameLst>
                                          <p:attrName>ppt_x</p:attrName>
                                        </p:attrNameLst>
                                      </p:cBhvr>
                                      <p:tavLst>
                                        <p:tav tm="100000">
                                          <p:val>
                                            <p:strVal val="#ppt_x"/>
                                          </p:val>
                                        </p:tav>
                                        <p:tav tm="100000">
                                          <p:val>
                                            <p:strVal val="#ppt_x"/>
                                          </p:val>
                                        </p:tav>
                                      </p:tavLst>
                                    </p:anim>
                                    <p:anim calcmode="lin" valueType="num">
                                      <p:cBhvr>
                                        <p:cTn id="41" dur="5000" fill="hold"/>
                                        <p:tgtEl>
                                          <p:spTgt spid="24582"/>
                                        </p:tgtEl>
                                        <p:attrNameLst>
                                          <p:attrName>ppt_y</p:attrName>
                                        </p:attrNameLst>
                                      </p:cBhvr>
                                      <p:tavLst>
                                        <p:tav tm="100000">
                                          <p:val>
                                            <p:strVal val="1+#ppt_h/2"/>
                                          </p:val>
                                        </p:tav>
                                        <p:tav tm="100000">
                                          <p:val>
                                            <p:strVal val="#ppt_y"/>
                                          </p:val>
                                        </p:tav>
                                      </p:tavLst>
                                    </p:anim>
                                  </p:childTnLst>
                                </p:cTn>
                              </p:par>
                              <p:par>
                                <p:cTn id="42" presetID="16" presetClass="entr" presetSubtype="26" fill="hold" nodeType="withEffect">
                                  <p:stCondLst>
                                    <p:cond delay="0"/>
                                  </p:stCondLst>
                                  <p:childTnLst>
                                    <p:set>
                                      <p:cBhvr additive="repl">
                                        <p:cTn id="43" dur="1" fill="hold">
                                          <p:stCondLst>
                                            <p:cond delay="0"/>
                                          </p:stCondLst>
                                        </p:cTn>
                                        <p:tgtEl>
                                          <p:spTgt spid="24587"/>
                                        </p:tgtEl>
                                        <p:attrNameLst>
                                          <p:attrName>style.visibility</p:attrName>
                                        </p:attrNameLst>
                                      </p:cBhvr>
                                      <p:to>
                                        <p:strVal val="visible"/>
                                      </p:to>
                                    </p:set>
                                    <p:animEffect transition="in" filter="barn(inHorizontal)">
                                      <p:cBhvr additive="repl">
                                        <p:cTn id="44" dur="500"/>
                                        <p:tgtEl>
                                          <p:spTgt spid="24587"/>
                                        </p:tgtEl>
                                      </p:cBhvr>
                                    </p:animEffect>
                                  </p:childTnLst>
                                </p:cTn>
                              </p:par>
                              <p:par>
                                <p:cTn id="45" presetID="16" presetClass="entr" presetSubtype="26" fill="hold" nodeType="withEffect">
                                  <p:stCondLst>
                                    <p:cond delay="0"/>
                                  </p:stCondLst>
                                  <p:childTnLst>
                                    <p:set>
                                      <p:cBhvr additive="repl">
                                        <p:cTn id="46" dur="1" fill="hold">
                                          <p:stCondLst>
                                            <p:cond delay="0"/>
                                          </p:stCondLst>
                                        </p:cTn>
                                        <p:tgtEl>
                                          <p:spTgt spid="2"/>
                                        </p:tgtEl>
                                        <p:attrNameLst>
                                          <p:attrName>style.visibility</p:attrName>
                                        </p:attrNameLst>
                                      </p:cBhvr>
                                      <p:to>
                                        <p:strVal val="visible"/>
                                      </p:to>
                                    </p:set>
                                    <p:animEffect transition="in" filter="barn(inHorizontal)">
                                      <p:cBhvr additive="repl">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B369D1A2-61ED-4640-98BD-CB6441FEB810}" type="slidenum">
              <a:rPr lang="ru-RU" altLang="ru-RU" sz="1400">
                <a:solidFill>
                  <a:srgbClr val="000000"/>
                </a:solidFill>
                <a:latin typeface="Times New Roman" panose="02020603050405020304" pitchFamily="18" charset="0"/>
              </a:rPr>
              <a:pPr algn="r" eaLnBrk="1" hangingPunct="1">
                <a:spcBef>
                  <a:spcPct val="0"/>
                </a:spcBef>
                <a:buFontTx/>
                <a:buNone/>
              </a:pPr>
              <a:t>27</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495303" y="187347"/>
            <a:ext cx="89154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Расходы бюджета муниципального образования Чукотский муниципальный район</a:t>
            </a:r>
          </a:p>
        </p:txBody>
      </p:sp>
      <p:sp>
        <p:nvSpPr>
          <p:cNvPr id="25603" name="Text Box 3"/>
          <p:cNvSpPr txBox="1">
            <a:spLocks noChangeArrowheads="1"/>
          </p:cNvSpPr>
          <p:nvPr/>
        </p:nvSpPr>
        <p:spPr bwMode="auto">
          <a:xfrm>
            <a:off x="606425" y="1323997"/>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400"/>
              </a:spcBef>
              <a:buFontTx/>
              <a:buNone/>
            </a:pPr>
            <a:r>
              <a:rPr lang="ru-RU" altLang="ru-RU" sz="1400" b="1" dirty="0">
                <a:solidFill>
                  <a:srgbClr val="333399"/>
                </a:solidFill>
                <a:latin typeface="Times New Roman" panose="02020603050405020304" pitchFamily="18" charset="0"/>
              </a:rPr>
              <a:t>Расходы бюджета муниципального образования Чукотский муниципальный район – денежные средства, направляемые на финансовое обеспечение задач и функций местного самоуправления.</a:t>
            </a:r>
            <a:r>
              <a:rPr lang="ru-RU" altLang="ru-RU" sz="1400" b="1" dirty="0">
                <a:solidFill>
                  <a:srgbClr val="000000"/>
                </a:solidFill>
                <a:latin typeface="Times New Roman" panose="02020603050405020304" pitchFamily="18" charset="0"/>
              </a:rPr>
              <a:t> </a:t>
            </a:r>
          </a:p>
        </p:txBody>
      </p:sp>
      <p:sp>
        <p:nvSpPr>
          <p:cNvPr id="25604" name="Line 4"/>
          <p:cNvSpPr>
            <a:spLocks noChangeShapeType="1"/>
          </p:cNvSpPr>
          <p:nvPr/>
        </p:nvSpPr>
        <p:spPr bwMode="auto">
          <a:xfrm>
            <a:off x="498477" y="133828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25605" name="AutoShape 5"/>
          <p:cNvSpPr>
            <a:spLocks noChangeArrowheads="1"/>
          </p:cNvSpPr>
          <p:nvPr/>
        </p:nvSpPr>
        <p:spPr bwMode="auto">
          <a:xfrm>
            <a:off x="3706200" y="2054633"/>
            <a:ext cx="2198431" cy="961884"/>
          </a:xfrm>
          <a:prstGeom prst="roundRect">
            <a:avLst>
              <a:gd name="adj" fmla="val 16667"/>
            </a:avLst>
          </a:prstGeom>
          <a:solidFill>
            <a:srgbClr val="FF5050"/>
          </a:solidFill>
          <a:ln w="19080">
            <a:solidFill>
              <a:srgbClr val="FF0000"/>
            </a:solidFill>
            <a:miter lim="800000"/>
            <a:headEnd/>
            <a:tailEnd/>
          </a:ln>
        </p:spPr>
        <p:txBody>
          <a:bodyPr lIns="126000" tIns="46800" rIns="126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000000"/>
                </a:solidFill>
                <a:latin typeface="Times New Roman" panose="02020603050405020304" pitchFamily="18" charset="0"/>
              </a:rPr>
              <a:t>Классификация расходов</a:t>
            </a:r>
          </a:p>
          <a:p>
            <a:pPr algn="ctr" eaLnBrk="1" hangingPunct="1">
              <a:spcBef>
                <a:spcPct val="0"/>
              </a:spcBef>
              <a:buFontTx/>
              <a:buNone/>
            </a:pPr>
            <a:r>
              <a:rPr lang="ru-RU" altLang="ru-RU" sz="1800" b="1" dirty="0">
                <a:solidFill>
                  <a:srgbClr val="000000"/>
                </a:solidFill>
                <a:latin typeface="Times New Roman" panose="02020603050405020304" pitchFamily="18" charset="0"/>
              </a:rPr>
              <a:t>по признакам</a:t>
            </a:r>
          </a:p>
        </p:txBody>
      </p:sp>
      <p:sp>
        <p:nvSpPr>
          <p:cNvPr id="25606" name="Rectangle 6"/>
          <p:cNvSpPr>
            <a:spLocks noChangeArrowheads="1"/>
          </p:cNvSpPr>
          <p:nvPr/>
        </p:nvSpPr>
        <p:spPr bwMode="auto">
          <a:xfrm>
            <a:off x="336550" y="3386160"/>
            <a:ext cx="2801938" cy="2613025"/>
          </a:xfrm>
          <a:prstGeom prst="rect">
            <a:avLst/>
          </a:prstGeom>
          <a:solidFill>
            <a:srgbClr val="CCFFCC"/>
          </a:solidFill>
          <a:ln w="19080">
            <a:solidFill>
              <a:srgbClr val="00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Функциональная</a:t>
            </a:r>
            <a:r>
              <a:rPr lang="ru-RU" altLang="ru-RU" sz="1400" dirty="0">
                <a:solidFill>
                  <a:srgbClr val="000000"/>
                </a:solidFill>
                <a:latin typeface="Times New Roman" panose="02020603050405020304" pitchFamily="18" charset="0"/>
              </a:rPr>
              <a:t> классификация отражает направление средств бюджета на выполнение основных функций района (раздел→ подраздел→ целевые статьи→ виды расходов)</a:t>
            </a:r>
          </a:p>
        </p:txBody>
      </p:sp>
      <p:sp>
        <p:nvSpPr>
          <p:cNvPr id="25607" name="Rectangle 7"/>
          <p:cNvSpPr>
            <a:spLocks noChangeArrowheads="1"/>
          </p:cNvSpPr>
          <p:nvPr/>
        </p:nvSpPr>
        <p:spPr bwMode="auto">
          <a:xfrm>
            <a:off x="3414725" y="3672107"/>
            <a:ext cx="2801937" cy="2366765"/>
          </a:xfrm>
          <a:prstGeom prst="rect">
            <a:avLst/>
          </a:prstGeom>
          <a:solidFill>
            <a:srgbClr val="FFFF99"/>
          </a:solidFill>
          <a:ln w="19080">
            <a:solidFill>
              <a:srgbClr val="FFFF00"/>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Ведомственная </a:t>
            </a:r>
            <a:r>
              <a:rPr lang="ru-RU" altLang="ru-RU" sz="1400" dirty="0">
                <a:solidFill>
                  <a:srgbClr val="000000"/>
                </a:solidFill>
                <a:latin typeface="Times New Roman" panose="02020603050405020304" pitchFamily="18" charset="0"/>
              </a:rPr>
              <a:t>классификация расходов бюджета непосредственно связана со структурой управления, она отображает группировку юридических лиц, получающих бюджетные средства (главные распорядители средств бюджета)</a:t>
            </a:r>
          </a:p>
        </p:txBody>
      </p:sp>
      <p:sp>
        <p:nvSpPr>
          <p:cNvPr id="25608" name="Rectangle 8"/>
          <p:cNvSpPr>
            <a:spLocks noChangeArrowheads="1"/>
          </p:cNvSpPr>
          <p:nvPr/>
        </p:nvSpPr>
        <p:spPr bwMode="auto">
          <a:xfrm>
            <a:off x="6413512" y="3435372"/>
            <a:ext cx="3108325" cy="2613025"/>
          </a:xfrm>
          <a:prstGeom prst="rect">
            <a:avLst/>
          </a:prstGeom>
          <a:solidFill>
            <a:srgbClr val="3366FF"/>
          </a:solidFill>
          <a:ln w="19080">
            <a:solidFill>
              <a:srgbClr val="0000FF"/>
            </a:solidFill>
            <a:miter lim="800000"/>
            <a:headEnd/>
            <a:tailEnd/>
          </a:ln>
        </p:spPr>
        <p:txBody>
          <a:bodyPr lIns="108000" tIns="0" rIns="10800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000000"/>
                </a:solidFill>
                <a:latin typeface="Times New Roman" panose="02020603050405020304" pitchFamily="18" charset="0"/>
              </a:rPr>
              <a:t>Экономическая</a:t>
            </a:r>
            <a:r>
              <a:rPr lang="ru-RU" altLang="ru-RU" sz="1400" dirty="0">
                <a:solidFill>
                  <a:srgbClr val="000000"/>
                </a:solidFill>
                <a:latin typeface="Times New Roman" panose="02020603050405020304" pitchFamily="18" charset="0"/>
              </a:rPr>
              <a:t> классификация показывает деление расходов района на текущие и капитальные, а также на выплату заработной платы, на материальные затраты, на приобретение товаров и услуг (категория расходов→ группы→ предметные статьи→ подстатьи)</a:t>
            </a:r>
          </a:p>
        </p:txBody>
      </p:sp>
      <p:sp>
        <p:nvSpPr>
          <p:cNvPr id="25609" name="AutoShape 9"/>
          <p:cNvSpPr>
            <a:spLocks noChangeArrowheads="1"/>
          </p:cNvSpPr>
          <p:nvPr/>
        </p:nvSpPr>
        <p:spPr bwMode="auto">
          <a:xfrm rot="7920000">
            <a:off x="1947012" y="2501872"/>
            <a:ext cx="1407350" cy="495106"/>
          </a:xfrm>
          <a:prstGeom prst="curvedUpArrow">
            <a:avLst>
              <a:gd name="adj1" fmla="val 33789"/>
              <a:gd name="adj2" fmla="val 72700"/>
              <a:gd name="adj3" fmla="val 74671"/>
            </a:avLst>
          </a:prstGeom>
          <a:solidFill>
            <a:srgbClr val="CCFFCC"/>
          </a:solidFill>
          <a:ln w="19080">
            <a:solidFill>
              <a:srgbClr val="00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0" name="AutoShape 10"/>
          <p:cNvSpPr>
            <a:spLocks noChangeArrowheads="1"/>
          </p:cNvSpPr>
          <p:nvPr/>
        </p:nvSpPr>
        <p:spPr bwMode="auto">
          <a:xfrm rot="2340000">
            <a:off x="6368867" y="2507325"/>
            <a:ext cx="1587497" cy="420280"/>
          </a:xfrm>
          <a:prstGeom prst="curvedDownArrow">
            <a:avLst>
              <a:gd name="adj1" fmla="val 49229"/>
              <a:gd name="adj2" fmla="val 98704"/>
              <a:gd name="adj3" fmla="val 83417"/>
            </a:avLst>
          </a:prstGeom>
          <a:solidFill>
            <a:srgbClr val="3366FF"/>
          </a:solidFill>
          <a:ln w="19080">
            <a:solidFill>
              <a:srgbClr val="0000FF"/>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
        <p:nvSpPr>
          <p:cNvPr id="25611" name="AutoShape 11"/>
          <p:cNvSpPr>
            <a:spLocks noChangeArrowheads="1"/>
          </p:cNvSpPr>
          <p:nvPr/>
        </p:nvSpPr>
        <p:spPr bwMode="auto">
          <a:xfrm>
            <a:off x="4546707" y="3146836"/>
            <a:ext cx="517418" cy="432112"/>
          </a:xfrm>
          <a:prstGeom prst="downArrow">
            <a:avLst>
              <a:gd name="adj1" fmla="val 50000"/>
              <a:gd name="adj2" fmla="val 25000"/>
            </a:avLst>
          </a:prstGeom>
          <a:solidFill>
            <a:srgbClr val="FFFF99"/>
          </a:solidFill>
          <a:ln w="15840">
            <a:solidFill>
              <a:srgbClr val="FFFF00"/>
            </a:solidFill>
            <a:miter lim="800000"/>
            <a:headEnd/>
            <a:tailEnd/>
          </a:ln>
        </p:spPr>
        <p:txBody>
          <a:bodyPr wrap="none" anchor="ctr"/>
          <a:lstStyle/>
          <a:p>
            <a:pPr eaLnBrk="1" hangingPunct="1">
              <a:buClr>
                <a:srgbClr val="000000"/>
              </a:buClr>
              <a:buSzPct val="100000"/>
              <a:buFont typeface="Times New Roman" panose="02020603050405020304" pitchFamily="18" charset="0"/>
              <a:buNone/>
            </a:pPr>
            <a:endParaRPr lang="ru-RU" alt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p:stCondLst>
                                    <p:cond delay="0"/>
                                  </p:st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par>
                          <p:cTn id="15" fill="hold" nodeType="afterGroup">
                            <p:stCondLst>
                              <p:cond delay="4000"/>
                            </p:stCondLst>
                            <p:childTnLst>
                              <p:par>
                                <p:cTn id="16" presetID="22" presetClass="entr" presetSubtype="1" fill="hold" nodeType="afterEffect">
                                  <p:stCondLst>
                                    <p:cond delay="0"/>
                                  </p:stCondLst>
                                  <p:childTnLst>
                                    <p:set>
                                      <p:cBhvr additive="repl">
                                        <p:cTn id="17" dur="1" fill="hold">
                                          <p:stCondLst>
                                            <p:cond delay="0"/>
                                          </p:stCondLst>
                                        </p:cTn>
                                        <p:tgtEl>
                                          <p:spTgt spid="25605"/>
                                        </p:tgtEl>
                                        <p:attrNameLst>
                                          <p:attrName>style.visibility</p:attrName>
                                        </p:attrNameLst>
                                      </p:cBhvr>
                                      <p:to>
                                        <p:strVal val="visible"/>
                                      </p:to>
                                    </p:set>
                                    <p:animEffect transition="in" filter="wipe(up)">
                                      <p:cBhvr additive="repl">
                                        <p:cTn id="18" dur="2000"/>
                                        <p:tgtEl>
                                          <p:spTgt spid="25605"/>
                                        </p:tgtEl>
                                      </p:cBhvr>
                                    </p:animEffect>
                                  </p:childTnLst>
                                </p:cTn>
                              </p:par>
                            </p:childTnLst>
                          </p:cTn>
                        </p:par>
                        <p:par>
                          <p:cTn id="19" fill="hold" nodeType="afterGroup">
                            <p:stCondLst>
                              <p:cond delay="6000"/>
                            </p:stCondLst>
                            <p:childTnLst>
                              <p:par>
                                <p:cTn id="20" presetID="22" presetClass="entr" presetSubtype="1" fill="hold" grpId="0" nodeType="afterEffect">
                                  <p:stCondLst>
                                    <p:cond delay="0"/>
                                  </p:stCondLst>
                                  <p:childTnLst>
                                    <p:set>
                                      <p:cBhvr additive="repl">
                                        <p:cTn id="21" dur="1" fill="hold">
                                          <p:stCondLst>
                                            <p:cond delay="0"/>
                                          </p:stCondLst>
                                        </p:cTn>
                                        <p:tgtEl>
                                          <p:spTgt spid="25609"/>
                                        </p:tgtEl>
                                        <p:attrNameLst>
                                          <p:attrName>style.visibility</p:attrName>
                                        </p:attrNameLst>
                                      </p:cBhvr>
                                      <p:to>
                                        <p:strVal val="visible"/>
                                      </p:to>
                                    </p:set>
                                    <p:animEffect transition="in" filter="wipe(up)">
                                      <p:cBhvr additive="repl">
                                        <p:cTn id="22" dur="2000"/>
                                        <p:tgtEl>
                                          <p:spTgt spid="25609"/>
                                        </p:tgtEl>
                                      </p:cBhvr>
                                    </p:animEffect>
                                  </p:childTnLst>
                                </p:cTn>
                              </p:par>
                            </p:childTnLst>
                          </p:cTn>
                        </p:par>
                        <p:par>
                          <p:cTn id="23" fill="hold" nodeType="afterGroup">
                            <p:stCondLst>
                              <p:cond delay="8000"/>
                            </p:stCondLst>
                            <p:childTnLst>
                              <p:par>
                                <p:cTn id="24" presetID="22" presetClass="entr" presetSubtype="1" fill="hold" nodeType="afterEffect">
                                  <p:stCondLst>
                                    <p:cond delay="0"/>
                                  </p:stCondLst>
                                  <p:childTnLst>
                                    <p:set>
                                      <p:cBhvr additive="repl">
                                        <p:cTn id="25" dur="1" fill="hold">
                                          <p:stCondLst>
                                            <p:cond delay="0"/>
                                          </p:stCondLst>
                                        </p:cTn>
                                        <p:tgtEl>
                                          <p:spTgt spid="25606"/>
                                        </p:tgtEl>
                                        <p:attrNameLst>
                                          <p:attrName>style.visibility</p:attrName>
                                        </p:attrNameLst>
                                      </p:cBhvr>
                                      <p:to>
                                        <p:strVal val="visible"/>
                                      </p:to>
                                    </p:set>
                                    <p:animEffect transition="in" filter="wipe(up)">
                                      <p:cBhvr additive="repl">
                                        <p:cTn id="26" dur="2000"/>
                                        <p:tgtEl>
                                          <p:spTgt spid="25606"/>
                                        </p:tgtEl>
                                      </p:cBhvr>
                                    </p:animEffect>
                                  </p:childTnLst>
                                </p:cTn>
                              </p:par>
                            </p:childTnLst>
                          </p:cTn>
                        </p:par>
                        <p:par>
                          <p:cTn id="27" fill="hold" nodeType="afterGroup">
                            <p:stCondLst>
                              <p:cond delay="10000"/>
                            </p:stCondLst>
                            <p:childTnLst>
                              <p:par>
                                <p:cTn id="28" presetID="22" presetClass="entr" presetSubtype="1" fill="hold" grpId="0" nodeType="afterEffect">
                                  <p:stCondLst>
                                    <p:cond delay="0"/>
                                  </p:stCondLst>
                                  <p:childTnLst>
                                    <p:set>
                                      <p:cBhvr additive="repl">
                                        <p:cTn id="29" dur="1" fill="hold">
                                          <p:stCondLst>
                                            <p:cond delay="0"/>
                                          </p:stCondLst>
                                        </p:cTn>
                                        <p:tgtEl>
                                          <p:spTgt spid="25611"/>
                                        </p:tgtEl>
                                        <p:attrNameLst>
                                          <p:attrName>style.visibility</p:attrName>
                                        </p:attrNameLst>
                                      </p:cBhvr>
                                      <p:to>
                                        <p:strVal val="visible"/>
                                      </p:to>
                                    </p:set>
                                    <p:animEffect transition="in" filter="wipe(up)">
                                      <p:cBhvr additive="repl">
                                        <p:cTn id="30" dur="2000"/>
                                        <p:tgtEl>
                                          <p:spTgt spid="25611"/>
                                        </p:tgtEl>
                                      </p:cBhvr>
                                    </p:animEffect>
                                  </p:childTnLst>
                                </p:cTn>
                              </p:par>
                            </p:childTnLst>
                          </p:cTn>
                        </p:par>
                        <p:par>
                          <p:cTn id="31" fill="hold" nodeType="afterGroup">
                            <p:stCondLst>
                              <p:cond delay="12000"/>
                            </p:stCondLst>
                            <p:childTnLst>
                              <p:par>
                                <p:cTn id="32" presetID="22" presetClass="entr" presetSubtype="1" fill="hold" nodeType="afterEffect">
                                  <p:stCondLst>
                                    <p:cond delay="0"/>
                                  </p:stCondLst>
                                  <p:childTnLst>
                                    <p:set>
                                      <p:cBhvr additive="repl">
                                        <p:cTn id="33" dur="1" fill="hold">
                                          <p:stCondLst>
                                            <p:cond delay="0"/>
                                          </p:stCondLst>
                                        </p:cTn>
                                        <p:tgtEl>
                                          <p:spTgt spid="25607"/>
                                        </p:tgtEl>
                                        <p:attrNameLst>
                                          <p:attrName>style.visibility</p:attrName>
                                        </p:attrNameLst>
                                      </p:cBhvr>
                                      <p:to>
                                        <p:strVal val="visible"/>
                                      </p:to>
                                    </p:set>
                                    <p:animEffect transition="in" filter="wipe(up)">
                                      <p:cBhvr additive="repl">
                                        <p:cTn id="34" dur="2000"/>
                                        <p:tgtEl>
                                          <p:spTgt spid="25607"/>
                                        </p:tgtEl>
                                      </p:cBhvr>
                                    </p:animEffect>
                                  </p:childTnLst>
                                </p:cTn>
                              </p:par>
                            </p:childTnLst>
                          </p:cTn>
                        </p:par>
                        <p:par>
                          <p:cTn id="35" fill="hold" nodeType="afterGroup">
                            <p:stCondLst>
                              <p:cond delay="14000"/>
                            </p:stCondLst>
                            <p:childTnLst>
                              <p:par>
                                <p:cTn id="36" presetID="22" presetClass="entr" presetSubtype="1" fill="hold" grpId="0" nodeType="afterEffect">
                                  <p:stCondLst>
                                    <p:cond delay="0"/>
                                  </p:stCondLst>
                                  <p:childTnLst>
                                    <p:set>
                                      <p:cBhvr additive="repl">
                                        <p:cTn id="37" dur="1" fill="hold">
                                          <p:stCondLst>
                                            <p:cond delay="0"/>
                                          </p:stCondLst>
                                        </p:cTn>
                                        <p:tgtEl>
                                          <p:spTgt spid="25610"/>
                                        </p:tgtEl>
                                        <p:attrNameLst>
                                          <p:attrName>style.visibility</p:attrName>
                                        </p:attrNameLst>
                                      </p:cBhvr>
                                      <p:to>
                                        <p:strVal val="visible"/>
                                      </p:to>
                                    </p:set>
                                    <p:animEffect transition="in" filter="wipe(up)">
                                      <p:cBhvr additive="repl">
                                        <p:cTn id="38" dur="2000"/>
                                        <p:tgtEl>
                                          <p:spTgt spid="25610"/>
                                        </p:tgtEl>
                                      </p:cBhvr>
                                    </p:animEffect>
                                  </p:childTnLst>
                                </p:cTn>
                              </p:par>
                            </p:childTnLst>
                          </p:cTn>
                        </p:par>
                        <p:par>
                          <p:cTn id="39" fill="hold" nodeType="afterGroup">
                            <p:stCondLst>
                              <p:cond delay="16000"/>
                            </p:stCondLst>
                            <p:childTnLst>
                              <p:par>
                                <p:cTn id="40" presetID="22" presetClass="entr" presetSubtype="1" fill="hold" nodeType="afterEffect">
                                  <p:stCondLst>
                                    <p:cond delay="0"/>
                                  </p:stCondLst>
                                  <p:childTnLst>
                                    <p:set>
                                      <p:cBhvr additive="repl">
                                        <p:cTn id="41" dur="1" fill="hold">
                                          <p:stCondLst>
                                            <p:cond delay="0"/>
                                          </p:stCondLst>
                                        </p:cTn>
                                        <p:tgtEl>
                                          <p:spTgt spid="25608"/>
                                        </p:tgtEl>
                                        <p:attrNameLst>
                                          <p:attrName>style.visibility</p:attrName>
                                        </p:attrNameLst>
                                      </p:cBhvr>
                                      <p:to>
                                        <p:strVal val="visible"/>
                                      </p:to>
                                    </p:set>
                                    <p:animEffect transition="in" filter="wipe(up)">
                                      <p:cBhvr additive="repl">
                                        <p:cTn id="42" dur="20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FE6A117-FB44-457D-A32E-1FF3924AD79E}" type="slidenum">
              <a:rPr lang="ru-RU" altLang="ru-RU" sz="1400">
                <a:solidFill>
                  <a:srgbClr val="000000"/>
                </a:solidFill>
                <a:latin typeface="Times New Roman" panose="02020603050405020304" pitchFamily="18" charset="0"/>
              </a:rPr>
              <a:pPr algn="r" eaLnBrk="1" hangingPunct="1">
                <a:spcBef>
                  <a:spcPct val="0"/>
                </a:spcBef>
                <a:buFontTx/>
                <a:buNone/>
              </a:pPr>
              <a:t>28</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87326"/>
            <a:ext cx="97409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Структура расходов бюджета муниципального образования Чукотский муниципальный район</a:t>
            </a:r>
          </a:p>
          <a:p>
            <a:pPr algn="ctr" eaLnBrk="1" hangingPunct="1">
              <a:spcBef>
                <a:spcPct val="0"/>
              </a:spcBef>
              <a:buFontTx/>
              <a:buNone/>
            </a:pPr>
            <a:r>
              <a:rPr lang="ru-RU" altLang="ru-RU" sz="2000" b="1" dirty="0">
                <a:solidFill>
                  <a:srgbClr val="333399"/>
                </a:solidFill>
                <a:latin typeface="Bookman Old Style" panose="02050604050505020204" pitchFamily="18" charset="0"/>
              </a:rPr>
              <a:t>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34977" y="1068156"/>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2724044730"/>
              </p:ext>
            </p:extLst>
          </p:nvPr>
        </p:nvGraphicFramePr>
        <p:xfrm>
          <a:off x="-496888" y="1105193"/>
          <a:ext cx="9907588" cy="57388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BB49711-743F-40A4-AE2D-D758439ADF7E}" type="slidenum">
              <a:rPr lang="ru-RU" altLang="ru-RU" sz="1400">
                <a:solidFill>
                  <a:srgbClr val="000000"/>
                </a:solidFill>
                <a:latin typeface="Times New Roman" panose="02020603050405020304" pitchFamily="18" charset="0"/>
              </a:rPr>
              <a:pPr algn="r" eaLnBrk="1" hangingPunct="1">
                <a:spcBef>
                  <a:spcPct val="0"/>
                </a:spcBef>
                <a:buFontTx/>
                <a:buNone/>
              </a:pPr>
              <a:t>29</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98306" y="377031"/>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Динамика расходов бюджета муниципального образования Чукотский муниципальный район за </a:t>
            </a:r>
            <a:r>
              <a:rPr lang="ru-RU" altLang="ru-RU" sz="2000" b="1" dirty="0" smtClean="0">
                <a:solidFill>
                  <a:srgbClr val="333399"/>
                </a:solidFill>
                <a:latin typeface="Bookman Old Style" panose="02050604050505020204" pitchFamily="18" charset="0"/>
              </a:rPr>
              <a:t>2022-2024 </a:t>
            </a:r>
            <a:r>
              <a:rPr lang="ru-RU" altLang="ru-RU" sz="2000" b="1" dirty="0">
                <a:solidFill>
                  <a:srgbClr val="333399"/>
                </a:solidFill>
                <a:latin typeface="Bookman Old Style" panose="02050604050505020204" pitchFamily="18" charset="0"/>
              </a:rPr>
              <a:t>годы </a:t>
            </a:r>
          </a:p>
          <a:p>
            <a:pPr algn="ctr" eaLnBrk="1" hangingPunct="1">
              <a:spcBef>
                <a:spcPct val="0"/>
              </a:spcBef>
              <a:buFontTx/>
              <a:buNone/>
            </a:pPr>
            <a:r>
              <a:rPr lang="ru-RU" altLang="ru-RU" sz="2000" b="1" dirty="0">
                <a:solidFill>
                  <a:srgbClr val="333399"/>
                </a:solidFill>
                <a:latin typeface="Bookman Old Style" panose="02050604050505020204" pitchFamily="18" charset="0"/>
              </a:rPr>
              <a:t>и прогноз расходов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
        <p:nvSpPr>
          <p:cNvPr id="25603" name="Text Box 3"/>
          <p:cNvSpPr txBox="1">
            <a:spLocks noChangeArrowheads="1"/>
          </p:cNvSpPr>
          <p:nvPr/>
        </p:nvSpPr>
        <p:spPr bwMode="auto">
          <a:xfrm>
            <a:off x="470788" y="1340768"/>
            <a:ext cx="8915400" cy="24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a:solidFill>
                <a:srgbClr val="000000"/>
              </a:solidFill>
              <a:latin typeface="Times New Roman" panose="02020603050405020304" pitchFamily="18" charset="0"/>
            </a:endParaRPr>
          </a:p>
        </p:txBody>
      </p:sp>
      <p:sp>
        <p:nvSpPr>
          <p:cNvPr id="25604" name="Line 4"/>
          <p:cNvSpPr>
            <a:spLocks noChangeShapeType="1"/>
          </p:cNvSpPr>
          <p:nvPr/>
        </p:nvSpPr>
        <p:spPr bwMode="auto">
          <a:xfrm>
            <a:off x="452441" y="1428750"/>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2"/>
          <p:cNvGraphicFramePr>
            <a:graphicFrameLocks/>
          </p:cNvGraphicFramePr>
          <p:nvPr>
            <p:extLst>
              <p:ext uri="{D42A27DB-BD31-4B8C-83A1-F6EECF244321}">
                <p14:modId xmlns:p14="http://schemas.microsoft.com/office/powerpoint/2010/main" val="1215110165"/>
              </p:ext>
            </p:extLst>
          </p:nvPr>
        </p:nvGraphicFramePr>
        <p:xfrm>
          <a:off x="574687" y="1765300"/>
          <a:ext cx="8901113" cy="4756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25604"/>
                                        </p:tgtEl>
                                        <p:attrNameLst>
                                          <p:attrName>style.visibility</p:attrName>
                                        </p:attrNameLst>
                                      </p:cBhvr>
                                      <p:to>
                                        <p:strVal val="visible"/>
                                      </p:to>
                                    </p:set>
                                    <p:animEffect transition="in" filter="randombar(horizontal)">
                                      <p:cBhvr additive="repl">
                                        <p:cTn id="11" dur="500"/>
                                        <p:tgtEl>
                                          <p:spTgt spid="25604"/>
                                        </p:tgtEl>
                                      </p:cBhvr>
                                    </p:animEffect>
                                  </p:childTnLst>
                                </p:cTn>
                              </p:par>
                              <p:par>
                                <p:cTn id="12" presetID="22" presetClass="entr" presetSubtype="1" fill="hold" nodeType="withEffect" nodePh="1">
                                  <p:stCondLst>
                                    <p:cond delay="0"/>
                                  </p:stCondLst>
                                  <p:endCondLst>
                                    <p:cond evt="begin" delay="0">
                                      <p:tn val="12"/>
                                    </p:cond>
                                  </p:endCondLst>
                                  <p:childTnLst>
                                    <p:set>
                                      <p:cBhvr additive="repl">
                                        <p:cTn id="13"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4"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C9B2A83-4D6A-4BD2-B5F8-1934A28C060E}" type="slidenum">
              <a:rPr lang="ru-RU" altLang="ru-RU" sz="1400">
                <a:solidFill>
                  <a:srgbClr val="000000"/>
                </a:solidFill>
                <a:latin typeface="Times New Roman" panose="02020603050405020304" pitchFamily="18" charset="0"/>
              </a:rPr>
              <a:pPr algn="r" eaLnBrk="1" hangingPunct="1">
                <a:spcBef>
                  <a:spcPct val="0"/>
                </a:spcBef>
                <a:buFontTx/>
                <a:buNone/>
              </a:pPr>
              <a:t>3</a:t>
            </a:fld>
            <a:endParaRPr lang="ru-RU" altLang="ru-RU" sz="1400">
              <a:solidFill>
                <a:srgbClr val="000000"/>
              </a:solidFill>
              <a:latin typeface="Times New Roman" panose="02020603050405020304" pitchFamily="18" charset="0"/>
            </a:endParaRPr>
          </a:p>
        </p:txBody>
      </p:sp>
      <p:sp>
        <p:nvSpPr>
          <p:cNvPr id="8194" name="Text Box 2"/>
          <p:cNvSpPr txBox="1">
            <a:spLocks noChangeArrowheads="1"/>
          </p:cNvSpPr>
          <p:nvPr/>
        </p:nvSpPr>
        <p:spPr bwMode="auto">
          <a:xfrm>
            <a:off x="508000" y="127003"/>
            <a:ext cx="8902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3600" b="1" dirty="0">
                <a:solidFill>
                  <a:srgbClr val="333399"/>
                </a:solidFill>
                <a:latin typeface="Bookman Old Style" panose="02050604050505020204" pitchFamily="18" charset="0"/>
              </a:rPr>
              <a:t>Что такое бюджет?</a:t>
            </a:r>
          </a:p>
        </p:txBody>
      </p:sp>
      <p:sp>
        <p:nvSpPr>
          <p:cNvPr id="8195" name="Rectangle 3"/>
          <p:cNvSpPr>
            <a:spLocks noChangeArrowheads="1"/>
          </p:cNvSpPr>
          <p:nvPr/>
        </p:nvSpPr>
        <p:spPr bwMode="auto">
          <a:xfrm>
            <a:off x="193687" y="3429008"/>
            <a:ext cx="9363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200" b="1" dirty="0">
                <a:solidFill>
                  <a:srgbClr val="FF3300"/>
                </a:solidFill>
                <a:latin typeface="Times New Roman" panose="02020603050405020304" pitchFamily="18" charset="0"/>
              </a:rPr>
              <a:t>БЮДЖЕТ</a:t>
            </a:r>
            <a:r>
              <a:rPr lang="ru-RU" altLang="ru-RU" sz="1200" b="1" dirty="0">
                <a:solidFill>
                  <a:srgbClr val="000000"/>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(от </a:t>
            </a:r>
            <a:r>
              <a:rPr lang="ru-RU" altLang="ru-RU" sz="1200" b="1" dirty="0" err="1">
                <a:solidFill>
                  <a:srgbClr val="333399"/>
                </a:solidFill>
                <a:latin typeface="Times New Roman" panose="02020603050405020304" pitchFamily="18" charset="0"/>
              </a:rPr>
              <a:t>старонормандского</a:t>
            </a:r>
            <a:r>
              <a:rPr lang="ru-RU" altLang="ru-RU" sz="1200" b="1" dirty="0">
                <a:solidFill>
                  <a:srgbClr val="333399"/>
                </a:solidFill>
                <a:latin typeface="Times New Roman" panose="02020603050405020304" pitchFamily="18" charset="0"/>
              </a:rPr>
              <a:t> </a:t>
            </a:r>
            <a:r>
              <a:rPr lang="en-US" altLang="ru-RU" sz="1200" b="1" dirty="0" err="1">
                <a:solidFill>
                  <a:srgbClr val="333399"/>
                </a:solidFill>
                <a:latin typeface="Times New Roman" panose="02020603050405020304" pitchFamily="18" charset="0"/>
              </a:rPr>
              <a:t>bougette</a:t>
            </a:r>
            <a:r>
              <a:rPr lang="en-US" altLang="ru-RU" sz="1200" b="1" dirty="0">
                <a:solidFill>
                  <a:srgbClr val="333399"/>
                </a:solidFill>
                <a:latin typeface="Times New Roman" panose="02020603050405020304" pitchFamily="18" charset="0"/>
              </a:rPr>
              <a:t> </a:t>
            </a:r>
            <a:r>
              <a:rPr lang="ru-RU" altLang="ru-RU" sz="1200" b="1" dirty="0">
                <a:solidFill>
                  <a:srgbClr val="333399"/>
                </a:solidFill>
                <a:latin typeface="Times New Roman" panose="02020603050405020304" pitchFamily="18" charset="0"/>
              </a:rPr>
              <a:t>–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8196" name="Rectangle 4"/>
          <p:cNvSpPr>
            <a:spLocks noChangeArrowheads="1"/>
          </p:cNvSpPr>
          <p:nvPr/>
        </p:nvSpPr>
        <p:spPr bwMode="auto">
          <a:xfrm>
            <a:off x="193674" y="972612"/>
            <a:ext cx="2263776"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ДОХОДЫ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поступающие в бюджет денежные средства (налоги юридических и физических лиц, административные платежи и сборы, безвозмездные поступления)</a:t>
            </a:r>
          </a:p>
        </p:txBody>
      </p:sp>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4221163"/>
            <a:ext cx="2806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Rectangle 6"/>
          <p:cNvSpPr>
            <a:spLocks noChangeArrowheads="1"/>
          </p:cNvSpPr>
          <p:nvPr/>
        </p:nvSpPr>
        <p:spPr bwMode="auto">
          <a:xfrm>
            <a:off x="6884988" y="992468"/>
            <a:ext cx="2730500" cy="224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6800" rIns="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FF3300"/>
                </a:solidFill>
                <a:latin typeface="Times New Roman" panose="02020603050405020304" pitchFamily="18" charset="0"/>
              </a:rPr>
              <a:t>РАСХОДЫ</a:t>
            </a:r>
          </a:p>
          <a:p>
            <a:pPr algn="ctr" eaLnBrk="1" hangingPunct="1">
              <a:spcBef>
                <a:spcPct val="0"/>
              </a:spcBef>
              <a:buFontTx/>
              <a:buNone/>
            </a:pPr>
            <a:r>
              <a:rPr lang="ru-RU" altLang="ru-RU" sz="1400" b="1" dirty="0">
                <a:solidFill>
                  <a:srgbClr val="333399"/>
                </a:solidFill>
                <a:latin typeface="Times New Roman" panose="02020603050405020304" pitchFamily="18" charset="0"/>
              </a:rPr>
              <a:t>это выплачиваемые из бюджета денежные средства (содержание муниципальных бюджетных учреждений, капитальный ремонт, ремонты и содержание объектов муниципальной собственности муниципального образования Чукотский муниципальный район и другие)</a:t>
            </a:r>
          </a:p>
        </p:txBody>
      </p:sp>
      <p:sp>
        <p:nvSpPr>
          <p:cNvPr id="8199" name="Line 7"/>
          <p:cNvSpPr>
            <a:spLocks noChangeShapeType="1"/>
          </p:cNvSpPr>
          <p:nvPr/>
        </p:nvSpPr>
        <p:spPr bwMode="auto">
          <a:xfrm flipH="1">
            <a:off x="2924181" y="4941910"/>
            <a:ext cx="547688"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0" name="Line 8"/>
          <p:cNvSpPr>
            <a:spLocks noChangeShapeType="1"/>
          </p:cNvSpPr>
          <p:nvPr/>
        </p:nvSpPr>
        <p:spPr bwMode="auto">
          <a:xfrm>
            <a:off x="6278563" y="4941910"/>
            <a:ext cx="547687" cy="1587"/>
          </a:xfrm>
          <a:prstGeom prst="line">
            <a:avLst/>
          </a:prstGeom>
          <a:noFill/>
          <a:ln w="9360">
            <a:solidFill>
              <a:srgbClr val="FF33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8201" name="Rectangle 9"/>
          <p:cNvSpPr>
            <a:spLocks noChangeArrowheads="1"/>
          </p:cNvSpPr>
          <p:nvPr/>
        </p:nvSpPr>
        <p:spPr bwMode="auto">
          <a:xfrm>
            <a:off x="271464" y="4413967"/>
            <a:ext cx="2497137" cy="117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превышение доходов над расходами образует положительный остаток бюджета </a:t>
            </a:r>
          </a:p>
          <a:p>
            <a:pPr algn="ctr" eaLnBrk="1" hangingPunct="1">
              <a:spcBef>
                <a:spcPct val="0"/>
              </a:spcBef>
              <a:buFontTx/>
              <a:buNone/>
            </a:pPr>
            <a:r>
              <a:rPr lang="ru-RU" altLang="ru-RU" sz="1400" b="1" dirty="0">
                <a:solidFill>
                  <a:srgbClr val="FF3300"/>
                </a:solidFill>
                <a:latin typeface="Times New Roman" panose="02020603050405020304" pitchFamily="18" charset="0"/>
              </a:rPr>
              <a:t>ПРОФИЦИТ</a:t>
            </a:r>
          </a:p>
        </p:txBody>
      </p:sp>
      <p:sp>
        <p:nvSpPr>
          <p:cNvPr id="8202" name="Rectangle 10"/>
          <p:cNvSpPr>
            <a:spLocks noChangeArrowheads="1"/>
          </p:cNvSpPr>
          <p:nvPr/>
        </p:nvSpPr>
        <p:spPr bwMode="auto">
          <a:xfrm>
            <a:off x="6746887" y="4389866"/>
            <a:ext cx="2574925"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если расходная часть бюджета превышает доходную, то бюджет формируется с</a:t>
            </a:r>
          </a:p>
          <a:p>
            <a:pPr algn="ctr" eaLnBrk="1" hangingPunct="1">
              <a:spcBef>
                <a:spcPct val="0"/>
              </a:spcBef>
              <a:buFontTx/>
              <a:buNone/>
            </a:pPr>
            <a:r>
              <a:rPr lang="ru-RU" altLang="ru-RU" sz="1400" b="1" dirty="0">
                <a:solidFill>
                  <a:srgbClr val="FF3300"/>
                </a:solidFill>
                <a:latin typeface="Times New Roman" panose="02020603050405020304" pitchFamily="18" charset="0"/>
              </a:rPr>
              <a:t>ДЕФИЦИТОМ</a:t>
            </a:r>
          </a:p>
        </p:txBody>
      </p:sp>
      <p:sp>
        <p:nvSpPr>
          <p:cNvPr id="8203" name="Rectangle 11"/>
          <p:cNvSpPr>
            <a:spLocks noChangeArrowheads="1"/>
          </p:cNvSpPr>
          <p:nvPr/>
        </p:nvSpPr>
        <p:spPr bwMode="auto">
          <a:xfrm>
            <a:off x="193675" y="6048428"/>
            <a:ext cx="92837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p>
        </p:txBody>
      </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6388" y="1052513"/>
            <a:ext cx="38719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5" name="Line 13"/>
          <p:cNvSpPr>
            <a:spLocks noChangeShapeType="1"/>
          </p:cNvSpPr>
          <p:nvPr/>
        </p:nvSpPr>
        <p:spPr bwMode="auto">
          <a:xfrm>
            <a:off x="350838" y="765175"/>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accel="50000" fill="hold" nodeType="afterEffect">
                                  <p:stCondLst>
                                    <p:cond delay="0"/>
                                  </p:stCondLst>
                                  <p:iterate type="wd">
                                    <p:tmPct val="40000"/>
                                  </p:iterate>
                                  <p:childTnLst>
                                    <p:set>
                                      <p:cBhvr additive="repl">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ppt_x</p:attrName>
                                        </p:attrNameLst>
                                      </p:cBhvr>
                                      <p:tavLst>
                                        <p:tav tm="100000">
                                          <p:val>
                                            <p:strVal val="#ppt_x"/>
                                          </p:val>
                                        </p:tav>
                                        <p:tav tm="100000">
                                          <p:val>
                                            <p:strVal val="#ppt_x"/>
                                          </p:val>
                                        </p:tav>
                                      </p:tavLst>
                                    </p:anim>
                                    <p:anim calcmode="lin" valueType="num">
                                      <p:cBhvr>
                                        <p:cTn id="8" dur="500" fill="hold"/>
                                        <p:tgtEl>
                                          <p:spTgt spid="8194"/>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1100"/>
                            </p:stCondLst>
                            <p:childTnLst>
                              <p:par>
                                <p:cTn id="10" presetID="14" presetClass="entr" presetSubtype="10" fill="hold" nodeType="afterEffect">
                                  <p:stCondLst>
                                    <p:cond delay="0"/>
                                  </p:stCondLst>
                                  <p:childTnLst>
                                    <p:set>
                                      <p:cBhvr additive="repl">
                                        <p:cTn id="11" dur="1" fill="hold">
                                          <p:stCondLst>
                                            <p:cond delay="0"/>
                                          </p:stCondLst>
                                        </p:cTn>
                                        <p:tgtEl>
                                          <p:spTgt spid="8205"/>
                                        </p:tgtEl>
                                        <p:attrNameLst>
                                          <p:attrName>style.visibility</p:attrName>
                                        </p:attrNameLst>
                                      </p:cBhvr>
                                      <p:to>
                                        <p:strVal val="visible"/>
                                      </p:to>
                                    </p:set>
                                    <p:animEffect transition="in" filter="randombar(horizontal)">
                                      <p:cBhvr additive="repl">
                                        <p:cTn id="12" dur="500"/>
                                        <p:tgtEl>
                                          <p:spTgt spid="8205"/>
                                        </p:tgtEl>
                                      </p:cBhvr>
                                    </p:animEffect>
                                  </p:childTnLst>
                                </p:cTn>
                              </p:par>
                            </p:childTnLst>
                          </p:cTn>
                        </p:par>
                        <p:par>
                          <p:cTn id="13" fill="hold" nodeType="afterGroup">
                            <p:stCondLst>
                              <p:cond delay="1600"/>
                            </p:stCondLst>
                            <p:childTnLst>
                              <p:par>
                                <p:cTn id="14" presetID="20" presetClass="entr" fill="hold" nodeType="afterEffect">
                                  <p:stCondLst>
                                    <p:cond delay="0"/>
                                  </p:stCondLst>
                                  <p:childTnLst>
                                    <p:set>
                                      <p:cBhvr additive="repl">
                                        <p:cTn id="15" dur="1" fill="hold">
                                          <p:stCondLst>
                                            <p:cond delay="0"/>
                                          </p:stCondLst>
                                        </p:cTn>
                                        <p:tgtEl>
                                          <p:spTgt spid="8204"/>
                                        </p:tgtEl>
                                        <p:attrNameLst>
                                          <p:attrName>style.visibility</p:attrName>
                                        </p:attrNameLst>
                                      </p:cBhvr>
                                      <p:to>
                                        <p:strVal val="visible"/>
                                      </p:to>
                                    </p:set>
                                    <p:animEffect transition="in" filter="wedge">
                                      <p:cBhvr additive="repl">
                                        <p:cTn id="16" dur="2000"/>
                                        <p:tgtEl>
                                          <p:spTgt spid="8204"/>
                                        </p:tgtEl>
                                      </p:cBhvr>
                                    </p:animEffect>
                                  </p:childTnLst>
                                </p:cTn>
                              </p:par>
                            </p:childTnLst>
                          </p:cTn>
                        </p:par>
                        <p:par>
                          <p:cTn id="17" fill="hold" nodeType="afterGroup">
                            <p:stCondLst>
                              <p:cond delay="3600"/>
                            </p:stCondLst>
                            <p:childTnLst>
                              <p:par>
                                <p:cTn id="18" presetID="40" presetClass="entr" fill="hold" nodeType="afterEffect">
                                  <p:stCondLst>
                                    <p:cond delay="0"/>
                                  </p:stCondLst>
                                  <p:iterate type="lt">
                                    <p:tmPct val="10000"/>
                                  </p:iterate>
                                  <p:childTnLst>
                                    <p:set>
                                      <p:cBhvr additive="repl">
                                        <p:cTn id="19" dur="1" fill="hold">
                                          <p:stCondLst>
                                            <p:cond delay="0"/>
                                          </p:stCondLst>
                                        </p:cTn>
                                        <p:tgtEl>
                                          <p:spTgt spid="8195"/>
                                        </p:tgtEl>
                                        <p:attrNameLst>
                                          <p:attrName>style.visibility</p:attrName>
                                        </p:attrNameLst>
                                      </p:cBhvr>
                                      <p:to>
                                        <p:strVal val="visible"/>
                                      </p:to>
                                    </p:set>
                                    <p:animEffect transition="in" filter="fade">
                                      <p:cBhvr additive="repl">
                                        <p:cTn id="20" dur="1000"/>
                                        <p:tgtEl>
                                          <p:spTgt spid="8195"/>
                                        </p:tgtEl>
                                      </p:cBhvr>
                                    </p:animEffect>
                                    <p:anim calcmode="lin" valueType="num">
                                      <p:cBhvr additive="repl">
                                        <p:cTn id="21" dur="1000" fill="hold"/>
                                        <p:tgtEl>
                                          <p:spTgt spid="8195"/>
                                        </p:tgtEl>
                                        <p:attrNameLst>
                                          <p:attrName>ppt_x</p:attrName>
                                        </p:attrNameLst>
                                      </p:cBhvr>
                                      <p:tavLst>
                                        <p:tav tm="100000">
                                          <p:val>
                                            <p:strVal val="#ppt_x-.1"/>
                                          </p:val>
                                        </p:tav>
                                        <p:tav tm="100000">
                                          <p:val>
                                            <p:strVal val="#ppt_x"/>
                                          </p:val>
                                        </p:tav>
                                      </p:tavLst>
                                    </p:anim>
                                    <p:anim calcmode="lin" valueType="num">
                                      <p:cBhvr additive="repl">
                                        <p:cTn id="22" dur="1000" fill="hold"/>
                                        <p:tgtEl>
                                          <p:spTgt spid="8195"/>
                                        </p:tgtEl>
                                        <p:attrNameLst>
                                          <p:attrName>ppt_y</p:attrName>
                                        </p:attrNameLst>
                                      </p:cBhvr>
                                      <p:tavLst>
                                        <p:tav tm="100000">
                                          <p:val>
                                            <p:strVal val="#ppt_y"/>
                                          </p:val>
                                        </p:tav>
                                        <p:tav tm="100000">
                                          <p:val>
                                            <p:strVal val="#ppt_y"/>
                                          </p:val>
                                        </p:tav>
                                      </p:tavLst>
                                    </p:anim>
                                  </p:childTnLst>
                                </p:cTn>
                              </p:par>
                            </p:childTnLst>
                          </p:cTn>
                        </p:par>
                        <p:par>
                          <p:cTn id="23" fill="hold" nodeType="afterGroup">
                            <p:stCondLst>
                              <p:cond delay="23900"/>
                            </p:stCondLst>
                            <p:childTnLst>
                              <p:par>
                                <p:cTn id="24" presetID="40" presetClass="entr" fill="hold" nodeType="afterEffect">
                                  <p:stCondLst>
                                    <p:cond delay="0"/>
                                  </p:stCondLst>
                                  <p:iterate type="lt">
                                    <p:tmPct val="10000"/>
                                  </p:iterate>
                                  <p:childTnLst>
                                    <p:set>
                                      <p:cBhvr additive="repl">
                                        <p:cTn id="25" dur="1" fill="hold">
                                          <p:stCondLst>
                                            <p:cond delay="0"/>
                                          </p:stCondLst>
                                        </p:cTn>
                                        <p:tgtEl>
                                          <p:spTgt spid="8196"/>
                                        </p:tgtEl>
                                        <p:attrNameLst>
                                          <p:attrName>style.visibility</p:attrName>
                                        </p:attrNameLst>
                                      </p:cBhvr>
                                      <p:to>
                                        <p:strVal val="visible"/>
                                      </p:to>
                                    </p:set>
                                    <p:animEffect transition="in" filter="fade">
                                      <p:cBhvr additive="repl">
                                        <p:cTn id="26" dur="1000"/>
                                        <p:tgtEl>
                                          <p:spTgt spid="8196"/>
                                        </p:tgtEl>
                                      </p:cBhvr>
                                    </p:animEffect>
                                    <p:anim calcmode="lin" valueType="num">
                                      <p:cBhvr additive="repl">
                                        <p:cTn id="27" dur="1000" fill="hold"/>
                                        <p:tgtEl>
                                          <p:spTgt spid="8196"/>
                                        </p:tgtEl>
                                        <p:attrNameLst>
                                          <p:attrName>ppt_x</p:attrName>
                                        </p:attrNameLst>
                                      </p:cBhvr>
                                      <p:tavLst>
                                        <p:tav tm="100000">
                                          <p:val>
                                            <p:strVal val="#ppt_x-.1"/>
                                          </p:val>
                                        </p:tav>
                                        <p:tav tm="100000">
                                          <p:val>
                                            <p:strVal val="#ppt_x"/>
                                          </p:val>
                                        </p:tav>
                                      </p:tavLst>
                                    </p:anim>
                                    <p:anim calcmode="lin" valueType="num">
                                      <p:cBhvr additive="repl">
                                        <p:cTn id="28" dur="1000" fill="hold"/>
                                        <p:tgtEl>
                                          <p:spTgt spid="8196"/>
                                        </p:tgtEl>
                                        <p:attrNameLst>
                                          <p:attrName>ppt_y</p:attrName>
                                        </p:attrNameLst>
                                      </p:cBhvr>
                                      <p:tavLst>
                                        <p:tav tm="100000">
                                          <p:val>
                                            <p:strVal val="#ppt_y"/>
                                          </p:val>
                                        </p:tav>
                                        <p:tav tm="100000">
                                          <p:val>
                                            <p:strVal val="#ppt_y"/>
                                          </p:val>
                                        </p:tav>
                                      </p:tavLst>
                                    </p:anim>
                                  </p:childTnLst>
                                </p:cTn>
                              </p:par>
                            </p:childTnLst>
                          </p:cTn>
                        </p:par>
                        <p:par>
                          <p:cTn id="29" fill="hold" nodeType="afterGroup">
                            <p:stCondLst>
                              <p:cond delay="37900"/>
                            </p:stCondLst>
                            <p:childTnLst>
                              <p:par>
                                <p:cTn id="30" presetID="40" presetClass="entr" fill="hold" nodeType="afterEffect">
                                  <p:stCondLst>
                                    <p:cond delay="0"/>
                                  </p:stCondLst>
                                  <p:iterate type="lt">
                                    <p:tmPct val="10000"/>
                                  </p:iterate>
                                  <p:childTnLst>
                                    <p:set>
                                      <p:cBhvr additive="repl">
                                        <p:cTn id="31" dur="1" fill="hold">
                                          <p:stCondLst>
                                            <p:cond delay="0"/>
                                          </p:stCondLst>
                                        </p:cTn>
                                        <p:tgtEl>
                                          <p:spTgt spid="8198"/>
                                        </p:tgtEl>
                                        <p:attrNameLst>
                                          <p:attrName>style.visibility</p:attrName>
                                        </p:attrNameLst>
                                      </p:cBhvr>
                                      <p:to>
                                        <p:strVal val="visible"/>
                                      </p:to>
                                    </p:set>
                                    <p:animEffect transition="in" filter="fade">
                                      <p:cBhvr additive="repl">
                                        <p:cTn id="32" dur="1000"/>
                                        <p:tgtEl>
                                          <p:spTgt spid="8198"/>
                                        </p:tgtEl>
                                      </p:cBhvr>
                                    </p:animEffect>
                                    <p:anim calcmode="lin" valueType="num">
                                      <p:cBhvr additive="repl">
                                        <p:cTn id="33" dur="1000" fill="hold"/>
                                        <p:tgtEl>
                                          <p:spTgt spid="8198"/>
                                        </p:tgtEl>
                                        <p:attrNameLst>
                                          <p:attrName>ppt_x</p:attrName>
                                        </p:attrNameLst>
                                      </p:cBhvr>
                                      <p:tavLst>
                                        <p:tav tm="100000">
                                          <p:val>
                                            <p:strVal val="#ppt_x-.1"/>
                                          </p:val>
                                        </p:tav>
                                        <p:tav tm="100000">
                                          <p:val>
                                            <p:strVal val="#ppt_x"/>
                                          </p:val>
                                        </p:tav>
                                      </p:tavLst>
                                    </p:anim>
                                    <p:anim calcmode="lin" valueType="num">
                                      <p:cBhvr additive="repl">
                                        <p:cTn id="34" dur="1000" fill="hold"/>
                                        <p:tgtEl>
                                          <p:spTgt spid="8198"/>
                                        </p:tgtEl>
                                        <p:attrNameLst>
                                          <p:attrName>ppt_y</p:attrName>
                                        </p:attrNameLst>
                                      </p:cBhvr>
                                      <p:tavLst>
                                        <p:tav tm="100000">
                                          <p:val>
                                            <p:strVal val="#ppt_y"/>
                                          </p:val>
                                        </p:tav>
                                        <p:tav tm="100000">
                                          <p:val>
                                            <p:strVal val="#ppt_y"/>
                                          </p:val>
                                        </p:tav>
                                      </p:tavLst>
                                    </p:anim>
                                  </p:childTnLst>
                                </p:cTn>
                              </p:par>
                            </p:childTnLst>
                          </p:cTn>
                        </p:par>
                        <p:par>
                          <p:cTn id="35" fill="hold" nodeType="afterGroup">
                            <p:stCondLst>
                              <p:cond delay="61000"/>
                            </p:stCondLst>
                            <p:childTnLst>
                              <p:par>
                                <p:cTn id="36" presetID="5" presetClass="entr" presetSubtype="10" fill="hold" nodeType="afterEffect">
                                  <p:stCondLst>
                                    <p:cond delay="0"/>
                                  </p:stCondLst>
                                  <p:childTnLst>
                                    <p:set>
                                      <p:cBhvr additive="repl">
                                        <p:cTn id="37" dur="1" fill="hold">
                                          <p:stCondLst>
                                            <p:cond delay="0"/>
                                          </p:stCondLst>
                                        </p:cTn>
                                        <p:tgtEl>
                                          <p:spTgt spid="8197"/>
                                        </p:tgtEl>
                                        <p:attrNameLst>
                                          <p:attrName>style.visibility</p:attrName>
                                        </p:attrNameLst>
                                      </p:cBhvr>
                                      <p:to>
                                        <p:strVal val="visible"/>
                                      </p:to>
                                    </p:set>
                                    <p:animEffect transition="in" filter="checkerboard(across)">
                                      <p:cBhvr additive="repl">
                                        <p:cTn id="38" dur="500"/>
                                        <p:tgtEl>
                                          <p:spTgt spid="8197"/>
                                        </p:tgtEl>
                                      </p:cBhvr>
                                    </p:animEffect>
                                  </p:childTnLst>
                                </p:cTn>
                              </p:par>
                            </p:childTnLst>
                          </p:cTn>
                        </p:par>
                        <p:par>
                          <p:cTn id="39" fill="hold" nodeType="afterGroup">
                            <p:stCondLst>
                              <p:cond delay="61500"/>
                            </p:stCondLst>
                            <p:childTnLst>
                              <p:par>
                                <p:cTn id="40" presetID="25" presetClass="entr" fill="hold" nodeType="afterEffect">
                                  <p:stCondLst>
                                    <p:cond delay="0"/>
                                  </p:stCondLst>
                                  <p:childTnLst>
                                    <p:set>
                                      <p:cBhvr additive="repl">
                                        <p:cTn id="41" dur="1" fill="hold">
                                          <p:stCondLst>
                                            <p:cond delay="0"/>
                                          </p:stCondLst>
                                        </p:cTn>
                                        <p:tgtEl>
                                          <p:spTgt spid="8199"/>
                                        </p:tgtEl>
                                        <p:attrNameLst>
                                          <p:attrName>style.visibility</p:attrName>
                                        </p:attrNameLst>
                                      </p:cBhvr>
                                      <p:to>
                                        <p:strVal val="visible"/>
                                      </p:to>
                                    </p:set>
                                    <p:anim calcmode="lin" valueType="num">
                                      <p:cBhvr additive="repl">
                                        <p:cTn id="42" dur="500" decel="50000" fill="hold">
                                          <p:stCondLst>
                                            <p:cond delay="0"/>
                                          </p:stCondLst>
                                        </p:cTn>
                                        <p:tgtEl>
                                          <p:spTgt spid="8199"/>
                                        </p:tgtEl>
                                        <p:attrNameLst>
                                          <p:attrName>r</p:attrName>
                                        </p:attrNameLst>
                                      </p:cBhvr>
                                      <p:tavLst>
                                        <p:tav tm="100000">
                                          <p:val>
                                            <p:strVal val="-90"/>
                                          </p:val>
                                        </p:tav>
                                        <p:tav tm="100000">
                                          <p:val>
                                            <p:strVal val="0"/>
                                          </p:val>
                                        </p:tav>
                                      </p:tavLst>
                                    </p:anim>
                                    <p:anim calcmode="lin" valueType="num">
                                      <p:cBhvr additive="repl">
                                        <p:cTn id="43" dur="500" decel="50000" fill="hold">
                                          <p:stCondLst>
                                            <p:cond delay="0"/>
                                          </p:stCondLst>
                                        </p:cTn>
                                        <p:tgtEl>
                                          <p:spTgt spid="8199"/>
                                        </p:tgtEl>
                                        <p:attrNameLst>
                                          <p:attrName>ppt_w</p:attrName>
                                        </p:attrNameLst>
                                      </p:cBhvr>
                                      <p:tavLst>
                                        <p:tav tm="100000">
                                          <p:val>
                                            <p:strVal val="#ppt_w"/>
                                          </p:val>
                                        </p:tav>
                                        <p:tav tm="100000">
                                          <p:val>
                                            <p:strVal val="#ppt_w*.05"/>
                                          </p:val>
                                        </p:tav>
                                      </p:tavLst>
                                    </p:anim>
                                    <p:anim calcmode="lin" valueType="num">
                                      <p:cBhvr additive="repl">
                                        <p:cTn id="44" dur="500" accel="50000" fill="hold">
                                          <p:stCondLst>
                                            <p:cond delay="0"/>
                                          </p:stCondLst>
                                        </p:cTn>
                                        <p:tgtEl>
                                          <p:spTgt spid="8199"/>
                                        </p:tgtEl>
                                        <p:attrNameLst>
                                          <p:attrName>ppt_w</p:attrName>
                                        </p:attrNameLst>
                                      </p:cBhvr>
                                      <p:tavLst>
                                        <p:tav tm="100000">
                                          <p:val>
                                            <p:strVal val="#ppt_w*.05"/>
                                          </p:val>
                                        </p:tav>
                                        <p:tav tm="100000">
                                          <p:val>
                                            <p:strVal val="#ppt_w"/>
                                          </p:val>
                                        </p:tav>
                                      </p:tavLst>
                                    </p:anim>
                                    <p:anim calcmode="lin" valueType="num">
                                      <p:cBhvr additive="repl">
                                        <p:cTn id="45" dur="1000" fill="hold"/>
                                        <p:tgtEl>
                                          <p:spTgt spid="8199"/>
                                        </p:tgtEl>
                                        <p:attrNameLst>
                                          <p:attrName>ppt_h</p:attrName>
                                        </p:attrNameLst>
                                      </p:cBhvr>
                                      <p:tavLst>
                                        <p:tav tm="100000">
                                          <p:val>
                                            <p:strVal val="#ppt_h"/>
                                          </p:val>
                                        </p:tav>
                                        <p:tav tm="100000">
                                          <p:val>
                                            <p:strVal val="#ppt_h"/>
                                          </p:val>
                                        </p:tav>
                                      </p:tavLst>
                                    </p:anim>
                                    <p:anim calcmode="lin" valueType="num">
                                      <p:cBhvr additive="repl">
                                        <p:cTn id="46" dur="500" decel="50000" fill="hold">
                                          <p:stCondLst>
                                            <p:cond delay="0"/>
                                          </p:stCondLst>
                                        </p:cTn>
                                        <p:tgtEl>
                                          <p:spTgt spid="8199"/>
                                        </p:tgtEl>
                                        <p:attrNameLst>
                                          <p:attrName>ppt_x</p:attrName>
                                        </p:attrNameLst>
                                      </p:cBhvr>
                                      <p:tavLst>
                                        <p:tav tm="100000">
                                          <p:val>
                                            <p:strVal val="#ppt_x+.4"/>
                                          </p:val>
                                        </p:tav>
                                        <p:tav tm="100000">
                                          <p:val>
                                            <p:strVal val="#ppt_x"/>
                                          </p:val>
                                        </p:tav>
                                      </p:tavLst>
                                    </p:anim>
                                    <p:anim calcmode="lin" valueType="num">
                                      <p:cBhvr additive="repl">
                                        <p:cTn id="47" dur="500" decel="50000" fill="hold">
                                          <p:stCondLst>
                                            <p:cond delay="0"/>
                                          </p:stCondLst>
                                        </p:cTn>
                                        <p:tgtEl>
                                          <p:spTgt spid="8199"/>
                                        </p:tgtEl>
                                        <p:attrNameLst>
                                          <p:attrName>ppt_y</p:attrName>
                                        </p:attrNameLst>
                                      </p:cBhvr>
                                      <p:tavLst>
                                        <p:tav tm="100000">
                                          <p:val>
                                            <p:strVal val="#ppt_y-.2"/>
                                          </p:val>
                                        </p:tav>
                                        <p:tav tm="100000">
                                          <p:val>
                                            <p:strVal val="#ppt_y+.1"/>
                                          </p:val>
                                        </p:tav>
                                      </p:tavLst>
                                    </p:anim>
                                    <p:anim calcmode="lin" valueType="num">
                                      <p:cBhvr additive="repl">
                                        <p:cTn id="48" dur="500" accel="50000" fill="hold">
                                          <p:stCondLst>
                                            <p:cond delay="0"/>
                                          </p:stCondLst>
                                        </p:cTn>
                                        <p:tgtEl>
                                          <p:spTgt spid="8199"/>
                                        </p:tgtEl>
                                        <p:attrNameLst>
                                          <p:attrName>ppt_y</p:attrName>
                                        </p:attrNameLst>
                                      </p:cBhvr>
                                      <p:tavLst>
                                        <p:tav tm="100000">
                                          <p:val>
                                            <p:strVal val="#ppt_y+.1"/>
                                          </p:val>
                                        </p:tav>
                                        <p:tav tm="100000">
                                          <p:val>
                                            <p:strVal val="#ppt_y"/>
                                          </p:val>
                                        </p:tav>
                                      </p:tavLst>
                                    </p:anim>
                                    <p:animEffect transition="in" filter="fade">
                                      <p:cBhvr additive="repl">
                                        <p:cTn id="49" dur="1000" decel="50000">
                                          <p:stCondLst>
                                            <p:cond delay="0"/>
                                          </p:stCondLst>
                                        </p:cTn>
                                        <p:tgtEl>
                                          <p:spTgt spid="8199"/>
                                        </p:tgtEl>
                                      </p:cBhvr>
                                    </p:animEffect>
                                  </p:childTnLst>
                                </p:cTn>
                              </p:par>
                            </p:childTnLst>
                          </p:cTn>
                        </p:par>
                        <p:par>
                          <p:cTn id="50" fill="hold" nodeType="afterGroup">
                            <p:stCondLst>
                              <p:cond delay="62500"/>
                            </p:stCondLst>
                            <p:childTnLst>
                              <p:par>
                                <p:cTn id="51" presetID="40" presetClass="entr" fill="hold" nodeType="afterEffect">
                                  <p:stCondLst>
                                    <p:cond delay="0"/>
                                  </p:stCondLst>
                                  <p:iterate type="lt">
                                    <p:tmPct val="10000"/>
                                  </p:iterate>
                                  <p:childTnLst>
                                    <p:set>
                                      <p:cBhvr additive="repl">
                                        <p:cTn id="52" dur="1" fill="hold">
                                          <p:stCondLst>
                                            <p:cond delay="0"/>
                                          </p:stCondLst>
                                        </p:cTn>
                                        <p:tgtEl>
                                          <p:spTgt spid="8201"/>
                                        </p:tgtEl>
                                        <p:attrNameLst>
                                          <p:attrName>style.visibility</p:attrName>
                                        </p:attrNameLst>
                                      </p:cBhvr>
                                      <p:to>
                                        <p:strVal val="visible"/>
                                      </p:to>
                                    </p:set>
                                    <p:animEffect transition="in" filter="fade">
                                      <p:cBhvr additive="repl">
                                        <p:cTn id="53" dur="1000"/>
                                        <p:tgtEl>
                                          <p:spTgt spid="8201"/>
                                        </p:tgtEl>
                                      </p:cBhvr>
                                    </p:animEffect>
                                    <p:anim calcmode="lin" valueType="num">
                                      <p:cBhvr additive="repl">
                                        <p:cTn id="54" dur="1000" fill="hold"/>
                                        <p:tgtEl>
                                          <p:spTgt spid="8201"/>
                                        </p:tgtEl>
                                        <p:attrNameLst>
                                          <p:attrName>ppt_x</p:attrName>
                                        </p:attrNameLst>
                                      </p:cBhvr>
                                      <p:tavLst>
                                        <p:tav tm="100000">
                                          <p:val>
                                            <p:strVal val="#ppt_x-.1"/>
                                          </p:val>
                                        </p:tav>
                                        <p:tav tm="100000">
                                          <p:val>
                                            <p:strVal val="#ppt_x"/>
                                          </p:val>
                                        </p:tav>
                                      </p:tavLst>
                                    </p:anim>
                                    <p:anim calcmode="lin" valueType="num">
                                      <p:cBhvr additive="repl">
                                        <p:cTn id="55" dur="1000" fill="hold"/>
                                        <p:tgtEl>
                                          <p:spTgt spid="8201"/>
                                        </p:tgtEl>
                                        <p:attrNameLst>
                                          <p:attrName>ppt_y</p:attrName>
                                        </p:attrNameLst>
                                      </p:cBhvr>
                                      <p:tavLst>
                                        <p:tav tm="100000">
                                          <p:val>
                                            <p:strVal val="#ppt_y"/>
                                          </p:val>
                                        </p:tav>
                                        <p:tav tm="100000">
                                          <p:val>
                                            <p:strVal val="#ppt_y"/>
                                          </p:val>
                                        </p:tav>
                                      </p:tavLst>
                                    </p:anim>
                                  </p:childTnLst>
                                </p:cTn>
                              </p:par>
                            </p:childTnLst>
                          </p:cTn>
                        </p:par>
                        <p:par>
                          <p:cTn id="56" fill="hold" nodeType="afterGroup">
                            <p:stCondLst>
                              <p:cond delay="70600"/>
                            </p:stCondLst>
                            <p:childTnLst>
                              <p:par>
                                <p:cTn id="57" presetID="25" presetClass="entr" fill="hold" nodeType="afterEffect">
                                  <p:stCondLst>
                                    <p:cond delay="0"/>
                                  </p:stCondLst>
                                  <p:childTnLst>
                                    <p:set>
                                      <p:cBhvr additive="repl">
                                        <p:cTn id="58" dur="1" fill="hold">
                                          <p:stCondLst>
                                            <p:cond delay="0"/>
                                          </p:stCondLst>
                                        </p:cTn>
                                        <p:tgtEl>
                                          <p:spTgt spid="8200"/>
                                        </p:tgtEl>
                                        <p:attrNameLst>
                                          <p:attrName>style.visibility</p:attrName>
                                        </p:attrNameLst>
                                      </p:cBhvr>
                                      <p:to>
                                        <p:strVal val="visible"/>
                                      </p:to>
                                    </p:set>
                                    <p:anim calcmode="lin" valueType="num">
                                      <p:cBhvr additive="repl">
                                        <p:cTn id="59" dur="500" decel="50000" fill="hold">
                                          <p:stCondLst>
                                            <p:cond delay="0"/>
                                          </p:stCondLst>
                                        </p:cTn>
                                        <p:tgtEl>
                                          <p:spTgt spid="8200"/>
                                        </p:tgtEl>
                                        <p:attrNameLst>
                                          <p:attrName>r</p:attrName>
                                        </p:attrNameLst>
                                      </p:cBhvr>
                                      <p:tavLst>
                                        <p:tav tm="100000">
                                          <p:val>
                                            <p:strVal val="-90"/>
                                          </p:val>
                                        </p:tav>
                                        <p:tav tm="100000">
                                          <p:val>
                                            <p:strVal val="0"/>
                                          </p:val>
                                        </p:tav>
                                      </p:tavLst>
                                    </p:anim>
                                    <p:anim calcmode="lin" valueType="num">
                                      <p:cBhvr additive="repl">
                                        <p:cTn id="60" dur="500" decel="50000" fill="hold">
                                          <p:stCondLst>
                                            <p:cond delay="0"/>
                                          </p:stCondLst>
                                        </p:cTn>
                                        <p:tgtEl>
                                          <p:spTgt spid="8200"/>
                                        </p:tgtEl>
                                        <p:attrNameLst>
                                          <p:attrName>ppt_w</p:attrName>
                                        </p:attrNameLst>
                                      </p:cBhvr>
                                      <p:tavLst>
                                        <p:tav tm="100000">
                                          <p:val>
                                            <p:strVal val="#ppt_w"/>
                                          </p:val>
                                        </p:tav>
                                        <p:tav tm="100000">
                                          <p:val>
                                            <p:strVal val="#ppt_w*.05"/>
                                          </p:val>
                                        </p:tav>
                                      </p:tavLst>
                                    </p:anim>
                                    <p:anim calcmode="lin" valueType="num">
                                      <p:cBhvr additive="repl">
                                        <p:cTn id="61" dur="500" accel="50000" fill="hold">
                                          <p:stCondLst>
                                            <p:cond delay="0"/>
                                          </p:stCondLst>
                                        </p:cTn>
                                        <p:tgtEl>
                                          <p:spTgt spid="8200"/>
                                        </p:tgtEl>
                                        <p:attrNameLst>
                                          <p:attrName>ppt_w</p:attrName>
                                        </p:attrNameLst>
                                      </p:cBhvr>
                                      <p:tavLst>
                                        <p:tav tm="100000">
                                          <p:val>
                                            <p:strVal val="#ppt_w*.05"/>
                                          </p:val>
                                        </p:tav>
                                        <p:tav tm="100000">
                                          <p:val>
                                            <p:strVal val="#ppt_w"/>
                                          </p:val>
                                        </p:tav>
                                      </p:tavLst>
                                    </p:anim>
                                    <p:anim calcmode="lin" valueType="num">
                                      <p:cBhvr additive="repl">
                                        <p:cTn id="62" dur="1000" fill="hold"/>
                                        <p:tgtEl>
                                          <p:spTgt spid="8200"/>
                                        </p:tgtEl>
                                        <p:attrNameLst>
                                          <p:attrName>ppt_h</p:attrName>
                                        </p:attrNameLst>
                                      </p:cBhvr>
                                      <p:tavLst>
                                        <p:tav tm="100000">
                                          <p:val>
                                            <p:strVal val="#ppt_h"/>
                                          </p:val>
                                        </p:tav>
                                        <p:tav tm="100000">
                                          <p:val>
                                            <p:strVal val="#ppt_h"/>
                                          </p:val>
                                        </p:tav>
                                      </p:tavLst>
                                    </p:anim>
                                    <p:anim calcmode="lin" valueType="num">
                                      <p:cBhvr additive="repl">
                                        <p:cTn id="63" dur="500" decel="50000" fill="hold">
                                          <p:stCondLst>
                                            <p:cond delay="0"/>
                                          </p:stCondLst>
                                        </p:cTn>
                                        <p:tgtEl>
                                          <p:spTgt spid="8200"/>
                                        </p:tgtEl>
                                        <p:attrNameLst>
                                          <p:attrName>ppt_x</p:attrName>
                                        </p:attrNameLst>
                                      </p:cBhvr>
                                      <p:tavLst>
                                        <p:tav tm="100000">
                                          <p:val>
                                            <p:strVal val="#ppt_x+.4"/>
                                          </p:val>
                                        </p:tav>
                                        <p:tav tm="100000">
                                          <p:val>
                                            <p:strVal val="#ppt_x"/>
                                          </p:val>
                                        </p:tav>
                                      </p:tavLst>
                                    </p:anim>
                                    <p:anim calcmode="lin" valueType="num">
                                      <p:cBhvr additive="repl">
                                        <p:cTn id="64" dur="500" decel="50000" fill="hold">
                                          <p:stCondLst>
                                            <p:cond delay="0"/>
                                          </p:stCondLst>
                                        </p:cTn>
                                        <p:tgtEl>
                                          <p:spTgt spid="8200"/>
                                        </p:tgtEl>
                                        <p:attrNameLst>
                                          <p:attrName>ppt_y</p:attrName>
                                        </p:attrNameLst>
                                      </p:cBhvr>
                                      <p:tavLst>
                                        <p:tav tm="100000">
                                          <p:val>
                                            <p:strVal val="#ppt_y-.2"/>
                                          </p:val>
                                        </p:tav>
                                        <p:tav tm="100000">
                                          <p:val>
                                            <p:strVal val="#ppt_y+.1"/>
                                          </p:val>
                                        </p:tav>
                                      </p:tavLst>
                                    </p:anim>
                                    <p:anim calcmode="lin" valueType="num">
                                      <p:cBhvr additive="repl">
                                        <p:cTn id="65" dur="500" accel="50000" fill="hold">
                                          <p:stCondLst>
                                            <p:cond delay="0"/>
                                          </p:stCondLst>
                                        </p:cTn>
                                        <p:tgtEl>
                                          <p:spTgt spid="8200"/>
                                        </p:tgtEl>
                                        <p:attrNameLst>
                                          <p:attrName>ppt_y</p:attrName>
                                        </p:attrNameLst>
                                      </p:cBhvr>
                                      <p:tavLst>
                                        <p:tav tm="100000">
                                          <p:val>
                                            <p:strVal val="#ppt_y+.1"/>
                                          </p:val>
                                        </p:tav>
                                        <p:tav tm="100000">
                                          <p:val>
                                            <p:strVal val="#ppt_y"/>
                                          </p:val>
                                        </p:tav>
                                      </p:tavLst>
                                    </p:anim>
                                    <p:animEffect transition="in" filter="fade">
                                      <p:cBhvr additive="repl">
                                        <p:cTn id="66" dur="1000" decel="50000">
                                          <p:stCondLst>
                                            <p:cond delay="0"/>
                                          </p:stCondLst>
                                        </p:cTn>
                                        <p:tgtEl>
                                          <p:spTgt spid="8200"/>
                                        </p:tgtEl>
                                      </p:cBhvr>
                                    </p:animEffect>
                                  </p:childTnLst>
                                </p:cTn>
                              </p:par>
                            </p:childTnLst>
                          </p:cTn>
                        </p:par>
                        <p:par>
                          <p:cTn id="67" fill="hold" nodeType="afterGroup">
                            <p:stCondLst>
                              <p:cond delay="71600"/>
                            </p:stCondLst>
                            <p:childTnLst>
                              <p:par>
                                <p:cTn id="68" presetID="40" presetClass="entr" fill="hold" nodeType="afterEffect">
                                  <p:stCondLst>
                                    <p:cond delay="0"/>
                                  </p:stCondLst>
                                  <p:iterate type="lt">
                                    <p:tmPct val="10000"/>
                                  </p:iterate>
                                  <p:childTnLst>
                                    <p:set>
                                      <p:cBhvr additive="repl">
                                        <p:cTn id="69" dur="1" fill="hold">
                                          <p:stCondLst>
                                            <p:cond delay="0"/>
                                          </p:stCondLst>
                                        </p:cTn>
                                        <p:tgtEl>
                                          <p:spTgt spid="8202"/>
                                        </p:tgtEl>
                                        <p:attrNameLst>
                                          <p:attrName>style.visibility</p:attrName>
                                        </p:attrNameLst>
                                      </p:cBhvr>
                                      <p:to>
                                        <p:strVal val="visible"/>
                                      </p:to>
                                    </p:set>
                                    <p:animEffect transition="in" filter="fade">
                                      <p:cBhvr additive="repl">
                                        <p:cTn id="70" dur="1000"/>
                                        <p:tgtEl>
                                          <p:spTgt spid="8202"/>
                                        </p:tgtEl>
                                      </p:cBhvr>
                                    </p:animEffect>
                                    <p:anim calcmode="lin" valueType="num">
                                      <p:cBhvr additive="repl">
                                        <p:cTn id="71" dur="1000" fill="hold"/>
                                        <p:tgtEl>
                                          <p:spTgt spid="8202"/>
                                        </p:tgtEl>
                                        <p:attrNameLst>
                                          <p:attrName>ppt_x</p:attrName>
                                        </p:attrNameLst>
                                      </p:cBhvr>
                                      <p:tavLst>
                                        <p:tav tm="100000">
                                          <p:val>
                                            <p:strVal val="#ppt_x-.1"/>
                                          </p:val>
                                        </p:tav>
                                        <p:tav tm="100000">
                                          <p:val>
                                            <p:strVal val="#ppt_x"/>
                                          </p:val>
                                        </p:tav>
                                      </p:tavLst>
                                    </p:anim>
                                    <p:anim calcmode="lin" valueType="num">
                                      <p:cBhvr additive="repl">
                                        <p:cTn id="72" dur="1000" fill="hold"/>
                                        <p:tgtEl>
                                          <p:spTgt spid="8202"/>
                                        </p:tgtEl>
                                        <p:attrNameLst>
                                          <p:attrName>ppt_y</p:attrName>
                                        </p:attrNameLst>
                                      </p:cBhvr>
                                      <p:tavLst>
                                        <p:tav tm="100000">
                                          <p:val>
                                            <p:strVal val="#ppt_y"/>
                                          </p:val>
                                        </p:tav>
                                        <p:tav tm="100000">
                                          <p:val>
                                            <p:strVal val="#ppt_y"/>
                                          </p:val>
                                        </p:tav>
                                      </p:tavLst>
                                    </p:anim>
                                  </p:childTnLst>
                                </p:cTn>
                              </p:par>
                            </p:childTnLst>
                          </p:cTn>
                        </p:par>
                        <p:par>
                          <p:cTn id="73" fill="hold" nodeType="afterGroup">
                            <p:stCondLst>
                              <p:cond delay="79700"/>
                            </p:stCondLst>
                            <p:childTnLst>
                              <p:par>
                                <p:cTn id="74" presetID="7" presetClass="entr" presetSubtype="4" fill="hold" nodeType="afterEffect">
                                  <p:stCondLst>
                                    <p:cond delay="0"/>
                                  </p:stCondLst>
                                  <p:childTnLst>
                                    <p:set>
                                      <p:cBhvr additive="repl">
                                        <p:cTn id="75" dur="1" fill="hold">
                                          <p:stCondLst>
                                            <p:cond delay="0"/>
                                          </p:stCondLst>
                                        </p:cTn>
                                        <p:tgtEl>
                                          <p:spTgt spid="8203"/>
                                        </p:tgtEl>
                                        <p:attrNameLst>
                                          <p:attrName>style.visibility</p:attrName>
                                        </p:attrNameLst>
                                      </p:cBhvr>
                                      <p:to>
                                        <p:strVal val="visible"/>
                                      </p:to>
                                    </p:set>
                                    <p:anim calcmode="lin" valueType="num">
                                      <p:cBhvr>
                                        <p:cTn id="76" dur="1000" fill="hold"/>
                                        <p:tgtEl>
                                          <p:spTgt spid="8203"/>
                                        </p:tgtEl>
                                        <p:attrNameLst>
                                          <p:attrName>ppt_x</p:attrName>
                                        </p:attrNameLst>
                                      </p:cBhvr>
                                      <p:tavLst>
                                        <p:tav tm="100000">
                                          <p:val>
                                            <p:strVal val="#ppt_x"/>
                                          </p:val>
                                        </p:tav>
                                        <p:tav tm="100000">
                                          <p:val>
                                            <p:strVal val="#ppt_x"/>
                                          </p:val>
                                        </p:tav>
                                      </p:tavLst>
                                    </p:anim>
                                    <p:anim calcmode="lin" valueType="num">
                                      <p:cBhvr>
                                        <p:cTn id="77" dur="1000" fill="hold"/>
                                        <p:tgtEl>
                                          <p:spTgt spid="8203"/>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Подзаголовок 2"/>
          <p:cNvSpPr>
            <a:spLocks noGrp="1"/>
          </p:cNvSpPr>
          <p:nvPr>
            <p:ph type="subTitle" idx="1"/>
          </p:nvPr>
        </p:nvSpPr>
        <p:spPr>
          <a:xfrm>
            <a:off x="417514" y="1773239"/>
            <a:ext cx="9144793" cy="4668837"/>
          </a:xfrm>
          <a:noFill/>
        </p:spPr>
        <p:txBody>
          <a:bodyPr>
            <a:normAutofit/>
          </a:bodyPr>
          <a:lstStyle/>
          <a:p>
            <a:pPr algn="just"/>
            <a:r>
              <a:rPr lang="ru-RU" altLang="ru-RU" sz="2400" dirty="0">
                <a:solidFill>
                  <a:schemeClr val="tx1"/>
                </a:solidFill>
                <a:latin typeface="Times New Roman" panose="02020603050405020304" pitchFamily="18" charset="0"/>
                <a:cs typeface="Times New Roman" panose="02020603050405020304" pitchFamily="18" charset="0"/>
              </a:rPr>
              <a:t>    На реализацию принятых муниципальных программ МО Чукотский муниципальный район предусмотрено в </a:t>
            </a:r>
            <a:r>
              <a:rPr lang="ru-RU" altLang="ru-RU" sz="2400" dirty="0" smtClean="0">
                <a:solidFill>
                  <a:schemeClr val="tx1"/>
                </a:solidFill>
                <a:latin typeface="Times New Roman" panose="02020603050405020304" pitchFamily="18" charset="0"/>
                <a:cs typeface="Times New Roman" panose="02020603050405020304" pitchFamily="18" charset="0"/>
              </a:rPr>
              <a:t>2025 </a:t>
            </a:r>
            <a:r>
              <a:rPr lang="ru-RU" altLang="ru-RU" sz="2400" dirty="0">
                <a:solidFill>
                  <a:schemeClr val="tx1"/>
                </a:solidFill>
                <a:latin typeface="Times New Roman" panose="02020603050405020304" pitchFamily="18" charset="0"/>
                <a:cs typeface="Times New Roman" panose="02020603050405020304" pitchFamily="18" charset="0"/>
              </a:rPr>
              <a:t>году </a:t>
            </a:r>
            <a:r>
              <a:rPr lang="ru-RU" altLang="ru-RU" sz="2400" dirty="0" smtClean="0">
                <a:solidFill>
                  <a:schemeClr val="tx1"/>
                </a:solidFill>
                <a:latin typeface="Times New Roman" panose="02020603050405020304" pitchFamily="18" charset="0"/>
                <a:cs typeface="Times New Roman" panose="02020603050405020304" pitchFamily="18" charset="0"/>
              </a:rPr>
              <a:t>2 001 296,3 </a:t>
            </a:r>
            <a:r>
              <a:rPr lang="ru-RU" altLang="ru-RU" sz="2400" dirty="0">
                <a:solidFill>
                  <a:schemeClr val="tx1"/>
                </a:solidFill>
                <a:latin typeface="Times New Roman" panose="02020603050405020304" pitchFamily="18" charset="0"/>
                <a:cs typeface="Times New Roman" panose="02020603050405020304" pitchFamily="18" charset="0"/>
              </a:rPr>
              <a:t>тыс. рублей, то есть в программах будет сосредоточено 83,4 процента расходов всего бюджета муниципального образования.</a:t>
            </a:r>
          </a:p>
          <a:p>
            <a:pPr algn="just"/>
            <a:r>
              <a:rPr lang="ru-RU" altLang="ru-RU" sz="2400" dirty="0">
                <a:solidFill>
                  <a:schemeClr val="tx1"/>
                </a:solidFill>
                <a:latin typeface="Times New Roman" panose="02020603050405020304" pitchFamily="18" charset="0"/>
                <a:cs typeface="Times New Roman" panose="02020603050405020304" pitchFamily="18" charset="0"/>
              </a:rPr>
              <a:t>     Приоритетное место в бюджете по-прежнему занимают «социальные» муниципальные программы. В основном это программы, направленные на развитие образования, культуры и спорта, жилищно-коммунальное хозяйство. </a:t>
            </a:r>
          </a:p>
        </p:txBody>
      </p:sp>
      <p:sp>
        <p:nvSpPr>
          <p:cNvPr id="2" name="Line 4">
            <a:extLst>
              <a:ext uri="{FF2B5EF4-FFF2-40B4-BE49-F238E27FC236}">
                <a16:creationId xmlns:a16="http://schemas.microsoft.com/office/drawing/2014/main" id="{C71EBB34-14B8-4B41-E3A9-043F0E7B7AD6}"/>
              </a:ext>
            </a:extLst>
          </p:cNvPr>
          <p:cNvSpPr>
            <a:spLocks noChangeShapeType="1"/>
          </p:cNvSpPr>
          <p:nvPr/>
        </p:nvSpPr>
        <p:spPr bwMode="auto">
          <a:xfrm>
            <a:off x="351631" y="134995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3" name="Text Box 2">
            <a:extLst>
              <a:ext uri="{FF2B5EF4-FFF2-40B4-BE49-F238E27FC236}">
                <a16:creationId xmlns:a16="http://schemas.microsoft.com/office/drawing/2014/main" id="{6FD7BB25-8237-5190-27BF-CD41A69FD618}"/>
              </a:ext>
            </a:extLst>
          </p:cNvPr>
          <p:cNvSpPr txBox="1">
            <a:spLocks noChangeArrowheads="1"/>
          </p:cNvSpPr>
          <p:nvPr/>
        </p:nvSpPr>
        <p:spPr bwMode="auto">
          <a:xfrm>
            <a:off x="170682" y="441378"/>
            <a:ext cx="97409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dirty="0">
                <a:solidFill>
                  <a:srgbClr val="333399"/>
                </a:solidFill>
                <a:latin typeface="Bookman Old Style" panose="02050604050505020204" pitchFamily="18" charset="0"/>
              </a:rPr>
              <a:t>Программная структура расходов бюджета муниципального образования Чукотский муниципальный район на </a:t>
            </a:r>
            <a:r>
              <a:rPr lang="ru-RU" altLang="ru-RU" sz="2000" b="1" dirty="0" smtClean="0">
                <a:solidFill>
                  <a:srgbClr val="333399"/>
                </a:solidFill>
                <a:latin typeface="Bookman Old Style" panose="02050604050505020204" pitchFamily="18" charset="0"/>
              </a:rPr>
              <a:t>2025 </a:t>
            </a:r>
            <a:r>
              <a:rPr lang="ru-RU" altLang="ru-RU" sz="2000" b="1" dirty="0">
                <a:solidFill>
                  <a:srgbClr val="333399"/>
                </a:solidFill>
                <a:latin typeface="Bookman Old Style" panose="02050604050505020204" pitchFamily="18" charset="0"/>
              </a:rPr>
              <a:t>год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randombar(horizontal)">
                                      <p:cBhvr additive="repl">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A47320D-D9B1-4162-BC91-9C7D9D5A4A25}" type="slidenum">
              <a:rPr lang="ru-RU" altLang="ru-RU" sz="1400">
                <a:solidFill>
                  <a:srgbClr val="000000"/>
                </a:solidFill>
                <a:latin typeface="Times New Roman" panose="02020603050405020304" pitchFamily="18" charset="0"/>
              </a:rPr>
              <a:pPr algn="r" eaLnBrk="1" hangingPunct="1">
                <a:spcBef>
                  <a:spcPct val="0"/>
                </a:spcBef>
                <a:buFontTx/>
                <a:buNone/>
              </a:pPr>
              <a:t>31</a:t>
            </a:fld>
            <a:endParaRPr lang="ru-RU" altLang="ru-RU" sz="1400">
              <a:solidFill>
                <a:srgbClr val="000000"/>
              </a:solidFill>
              <a:latin typeface="Times New Roman" panose="02020603050405020304" pitchFamily="18" charset="0"/>
            </a:endParaRPr>
          </a:p>
        </p:txBody>
      </p:sp>
      <p:sp>
        <p:nvSpPr>
          <p:cNvPr id="27650" name="Text Box 2"/>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graphicFrame>
        <p:nvGraphicFramePr>
          <p:cNvPr id="27652" name="Group 4"/>
          <p:cNvGraphicFramePr>
            <a:graphicFrameLocks noGrp="1"/>
          </p:cNvGraphicFramePr>
          <p:nvPr>
            <p:extLst>
              <p:ext uri="{D42A27DB-BD31-4B8C-83A1-F6EECF244321}">
                <p14:modId xmlns:p14="http://schemas.microsoft.com/office/powerpoint/2010/main" val="2089507115"/>
              </p:ext>
            </p:extLst>
          </p:nvPr>
        </p:nvGraphicFramePr>
        <p:xfrm>
          <a:off x="217496" y="1268760"/>
          <a:ext cx="9560841" cy="5064579"/>
        </p:xfrm>
        <a:graphic>
          <a:graphicData uri="http://schemas.openxmlformats.org/drawingml/2006/table">
            <a:tbl>
              <a:tblPr/>
              <a:tblGrid>
                <a:gridCol w="8408704">
                  <a:extLst>
                    <a:ext uri="{9D8B030D-6E8A-4147-A177-3AD203B41FA5}">
                      <a16:colId xmlns:a16="http://schemas.microsoft.com/office/drawing/2014/main" val="20000"/>
                    </a:ext>
                  </a:extLst>
                </a:gridCol>
                <a:gridCol w="1152137">
                  <a:extLst>
                    <a:ext uri="{9D8B030D-6E8A-4147-A177-3AD203B41FA5}">
                      <a16:colId xmlns:a16="http://schemas.microsoft.com/office/drawing/2014/main" val="20001"/>
                    </a:ext>
                  </a:extLst>
                </a:gridCol>
              </a:tblGrid>
              <a:tr h="624006">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15" marR="90015" marT="28088"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a:t>
                      </a:r>
                      <a:r>
                        <a:rPr kumimoji="0" lang="ru-RU" sz="1400" b="1" i="0" u="none" strike="noStrike" cap="none" normalizeH="0" baseline="0" dirty="0" smtClean="0">
                          <a:ln>
                            <a:noFill/>
                          </a:ln>
                          <a:solidFill>
                            <a:srgbClr val="000000"/>
                          </a:solidFill>
                          <a:effectLst/>
                          <a:latin typeface="Times New Roman" pitchFamily="18" charset="0"/>
                          <a:ea typeface="SimSun" charset="0"/>
                          <a:cs typeface="SimSun" charset="0"/>
                        </a:rPr>
                        <a:t>2025 </a:t>
                      </a: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15" marR="90015" marT="26827" marB="18005"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«Профилактика правонарушений в муниципальном образовании Чукотский муниципальный район на 2023 - 2025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2 </a:t>
                      </a:r>
                      <a:r>
                        <a:rPr lang="en-US" sz="1300" b="0" i="0" u="none" strike="noStrike" dirty="0">
                          <a:effectLst/>
                          <a:latin typeface="Times New Roman" panose="02020603050405020304" pitchFamily="18" charset="0"/>
                        </a:rPr>
                        <a:t>283,7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жилищно-коммунального хозяйства и водохозяйственного комплекса в муниципальном образовании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221 801,5</a:t>
                      </a:r>
                    </a:p>
                    <a:p>
                      <a:pPr algn="r" fontAlgn="ctr"/>
                      <a:endParaRPr lang="ru-RU" sz="1300" b="0" i="0" u="none" strike="noStrike" dirty="0" smtClean="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образования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1 051 555,1</a:t>
                      </a: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3"/>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культуры и спорта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201 361,0</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транспортной инфраструктуры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4 </a:t>
                      </a:r>
                      <a:r>
                        <a:rPr lang="ru-RU" sz="1300" b="0" i="0" u="none" strike="noStrike" dirty="0" smtClean="0">
                          <a:effectLst/>
                          <a:latin typeface="Times New Roman" panose="02020603050405020304" pitchFamily="18" charset="0"/>
                        </a:rPr>
                        <a:t>815,9</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475031">
                <a:tc>
                  <a:txBody>
                    <a:bodyPr/>
                    <a:lstStyle/>
                    <a:p>
                      <a:pPr algn="l" fontAlgn="ctr"/>
                      <a:r>
                        <a:rPr lang="ru-RU" sz="1300" b="0" i="0" u="none" strike="noStrike" dirty="0">
                          <a:effectLst/>
                          <a:latin typeface="Times New Roman" panose="02020603050405020304" pitchFamily="18" charset="0"/>
                        </a:rPr>
                        <a:t>Муниципальная программа «Развитие пищевой промышленности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24 402,3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6"/>
                  </a:ext>
                </a:extLst>
              </a:tr>
              <a:tr h="577153">
                <a:tc>
                  <a:txBody>
                    <a:bodyPr/>
                    <a:lstStyle/>
                    <a:p>
                      <a:pPr algn="l" fontAlgn="ctr"/>
                      <a:r>
                        <a:rPr lang="ru-RU" sz="1300" b="0" i="0" u="none" strike="noStrike" dirty="0">
                          <a:effectLst/>
                          <a:latin typeface="Times New Roman" panose="02020603050405020304" pitchFamily="18" charset="0"/>
                        </a:rPr>
                        <a:t>Муниципальная программа </a:t>
                      </a:r>
                      <a:r>
                        <a:rPr lang="ru-RU" sz="1300" b="0" i="0" u="none" strike="noStrike" dirty="0" smtClean="0">
                          <a:effectLst/>
                          <a:latin typeface="Times New Roman" panose="02020603050405020304" pitchFamily="18" charset="0"/>
                        </a:rPr>
                        <a:t>«Развитие сельского  хозяйства и любительского рыболовства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3 085,9</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509317">
                <a:tc>
                  <a:txBody>
                    <a:bodyPr/>
                    <a:lstStyle/>
                    <a:p>
                      <a:pPr algn="l" fontAlgn="ctr"/>
                      <a:r>
                        <a:rPr lang="ru-RU" sz="1300" b="0" i="0" u="none" strike="noStrike" dirty="0">
                          <a:effectLst/>
                          <a:latin typeface="Times New Roman" panose="02020603050405020304" pitchFamily="18" charset="0"/>
                        </a:rPr>
                        <a:t>Муниципальная программа </a:t>
                      </a:r>
                      <a:r>
                        <a:rPr lang="ru-RU" sz="1300" b="0" i="0" u="none" strike="noStrike" dirty="0" smtClean="0">
                          <a:effectLst/>
                          <a:latin typeface="Times New Roman" panose="02020603050405020304" pitchFamily="18" charset="0"/>
                        </a:rPr>
                        <a:t>«Одаренные дети и талантливая молодёжь в муниципальном образовании Чукотский муниципальный 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1 365,8</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475015">
                <a:tc>
                  <a:txBody>
                    <a:bodyPr/>
                    <a:lstStyle/>
                    <a:p>
                      <a:pPr algn="l" fontAlgn="ctr"/>
                      <a:r>
                        <a:rPr lang="ru-RU" sz="1300" b="0" i="0" u="none" strike="noStrike" dirty="0">
                          <a:effectLst/>
                          <a:latin typeface="Times New Roman" panose="02020603050405020304" pitchFamily="18" charset="0"/>
                        </a:rPr>
                        <a:t>Муниципальная программа «Доступное и комфортное жилье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 -202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67 081,3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9"/>
                  </a:ext>
                </a:extLst>
              </a:tr>
            </a:tbl>
          </a:graphicData>
        </a:graphic>
      </p:graphicFrame>
      <p:pic>
        <p:nvPicPr>
          <p:cNvPr id="2" name="Рисунок 1">
            <a:extLst>
              <a:ext uri="{FF2B5EF4-FFF2-40B4-BE49-F238E27FC236}">
                <a16:creationId xmlns:a16="http://schemas.microsoft.com/office/drawing/2014/main" id="{36F22047-5F0C-0242-BEC3-7D8BF6718ACD}"/>
              </a:ext>
            </a:extLst>
          </p:cNvPr>
          <p:cNvPicPr>
            <a:picLocks noChangeAspect="1"/>
          </p:cNvPicPr>
          <p:nvPr/>
        </p:nvPicPr>
        <p:blipFill>
          <a:blip r:embed="rId3"/>
          <a:stretch>
            <a:fillRect/>
          </a:stretch>
        </p:blipFill>
        <p:spPr>
          <a:xfrm>
            <a:off x="379797" y="862625"/>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7650"/>
                                        </p:tgtEl>
                                        <p:attrNameLst>
                                          <p:attrName>style.visibility</p:attrName>
                                        </p:attrNameLst>
                                      </p:cBhvr>
                                      <p:to>
                                        <p:strVal val="visible"/>
                                      </p:to>
                                    </p:set>
                                    <p:animEffect transition="in" filter="wipe(up)">
                                      <p:cBhvr additive="repl">
                                        <p:cTn id="7" dur="2000"/>
                                        <p:tgtEl>
                                          <p:spTgt spid="27650"/>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27652"/>
                                        </p:tgtEl>
                                        <p:attrNameLst>
                                          <p:attrName>style.visibility</p:attrName>
                                        </p:attrNameLst>
                                      </p:cBhvr>
                                      <p:to>
                                        <p:strVal val="visible"/>
                                      </p:to>
                                    </p:set>
                                    <p:animEffect transition="in" filter="wipe(up)">
                                      <p:cBhvr additive="repl">
                                        <p:cTn id="11"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
          <p:cNvGraphicFramePr>
            <a:graphicFrameLocks noGrp="1"/>
          </p:cNvGraphicFramePr>
          <p:nvPr>
            <p:extLst>
              <p:ext uri="{D42A27DB-BD31-4B8C-83A1-F6EECF244321}">
                <p14:modId xmlns:p14="http://schemas.microsoft.com/office/powerpoint/2010/main" val="281795216"/>
              </p:ext>
            </p:extLst>
          </p:nvPr>
        </p:nvGraphicFramePr>
        <p:xfrm>
          <a:off x="235858" y="1412776"/>
          <a:ext cx="9434289" cy="5216220"/>
        </p:xfrm>
        <a:graphic>
          <a:graphicData uri="http://schemas.openxmlformats.org/drawingml/2006/table">
            <a:tbl>
              <a:tblPr/>
              <a:tblGrid>
                <a:gridCol w="8208912">
                  <a:extLst>
                    <a:ext uri="{9D8B030D-6E8A-4147-A177-3AD203B41FA5}">
                      <a16:colId xmlns:a16="http://schemas.microsoft.com/office/drawing/2014/main" val="20000"/>
                    </a:ext>
                  </a:extLst>
                </a:gridCol>
                <a:gridCol w="1225377">
                  <a:extLst>
                    <a:ext uri="{9D8B030D-6E8A-4147-A177-3AD203B41FA5}">
                      <a16:colId xmlns:a16="http://schemas.microsoft.com/office/drawing/2014/main" val="20001"/>
                    </a:ext>
                  </a:extLst>
                </a:gridCol>
              </a:tblGrid>
              <a:tr h="792088">
                <a:tc>
                  <a:txBody>
                    <a:bodyPr/>
                    <a:lstStyle/>
                    <a:p>
                      <a:pPr marL="342900" marR="0" lvl="0" indent="-341313" algn="ctr" defTabSz="449263" rtl="0" eaLnBrk="1" fontAlgn="base" latinLnBrk="0" hangingPunct="1">
                        <a:lnSpc>
                          <a:spcPct val="95000"/>
                        </a:lnSpc>
                        <a:spcBef>
                          <a:spcPct val="0"/>
                        </a:spcBef>
                        <a:spcAft>
                          <a:spcPct val="0"/>
                        </a:spcAft>
                        <a:buClrTx/>
                        <a:buSzPct val="100000"/>
                        <a:buFontTx/>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kumimoji="0" lang="ru-RU" sz="1600" b="1" i="0" u="none" strike="noStrike" cap="none" normalizeH="0" baseline="0" dirty="0">
                          <a:ln>
                            <a:noFill/>
                          </a:ln>
                          <a:solidFill>
                            <a:srgbClr val="000000"/>
                          </a:solidFill>
                          <a:effectLst/>
                          <a:latin typeface="Times New Roman" pitchFamily="18" charset="0"/>
                          <a:cs typeface="Times New Roman" pitchFamily="18" charset="0"/>
                        </a:rPr>
                        <a:t>  Муниципальные программы </a:t>
                      </a:r>
                    </a:p>
                  </a:txBody>
                  <a:tcPr marL="90000" marR="90000" marT="28077"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Сумма </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ea typeface="SimSun" charset="0"/>
                          <a:cs typeface="SimSun" charset="0"/>
                        </a:rPr>
                        <a:t>на 2024 год</a:t>
                      </a:r>
                    </a:p>
                    <a:p>
                      <a:pPr marL="0" marR="0" lvl="0" indent="0" algn="ctr"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ru-RU" sz="1400" b="1" i="0" u="none" strike="noStrike" cap="none" normalizeH="0" baseline="0" dirty="0">
                          <a:ln>
                            <a:noFill/>
                          </a:ln>
                          <a:solidFill>
                            <a:srgbClr val="000000"/>
                          </a:solidFill>
                          <a:effectLst/>
                          <a:latin typeface="Times New Roman" pitchFamily="18" charset="0"/>
                          <a:cs typeface="Times New Roman" pitchFamily="18" charset="0"/>
                        </a:rPr>
                        <a:t>в тыс. руб. </a:t>
                      </a:r>
                    </a:p>
                  </a:txBody>
                  <a:tcPr marL="90000" marR="90000" marT="26818" marB="17998" anchor="ctr" horzOverflow="overflow">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503551">
                <a:tc>
                  <a:txBody>
                    <a:bodyPr/>
                    <a:lstStyle/>
                    <a:p>
                      <a:pPr algn="l" fontAlgn="ctr"/>
                      <a:r>
                        <a:rPr lang="ru-RU" sz="1300" b="0" i="0" u="none" strike="noStrike" dirty="0">
                          <a:effectLst/>
                          <a:latin typeface="Times New Roman" panose="02020603050405020304" pitchFamily="18" charset="0"/>
                        </a:rPr>
                        <a:t>Муниципальная программа «Развитие дорожной деятельности на территории муниципального образования Чукотский муниципальный район на 202</a:t>
                      </a:r>
                      <a:r>
                        <a:rPr lang="en-US" sz="1300" b="0" i="0" u="none" strike="noStrike" dirty="0">
                          <a:effectLst/>
                          <a:latin typeface="Times New Roman" panose="02020603050405020304" pitchFamily="18" charset="0"/>
                        </a:rPr>
                        <a:t>3</a:t>
                      </a:r>
                      <a:r>
                        <a:rPr lang="ru-RU" sz="1300" b="0" i="0" u="none" strike="noStrike" dirty="0">
                          <a:effectLst/>
                          <a:latin typeface="Times New Roman" panose="02020603050405020304" pitchFamily="18" charset="0"/>
                        </a:rPr>
                        <a:t>-202</a:t>
                      </a:r>
                      <a:r>
                        <a:rPr lang="en-US" sz="1300" b="0" i="0" u="none" strike="noStrike" dirty="0">
                          <a:effectLst/>
                          <a:latin typeface="Times New Roman" panose="02020603050405020304" pitchFamily="18" charset="0"/>
                        </a:rPr>
                        <a:t>5</a:t>
                      </a:r>
                      <a:r>
                        <a:rPr lang="ru-RU" sz="1300" b="0" i="0" u="none" strike="noStrike" dirty="0">
                          <a:effectLst/>
                          <a:latin typeface="Times New Roman" panose="02020603050405020304" pitchFamily="18" charset="0"/>
                        </a:rPr>
                        <a:t>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a:effectLst/>
                          <a:latin typeface="Times New Roman" panose="02020603050405020304" pitchFamily="18" charset="0"/>
                        </a:rPr>
                        <a:t>31 501,8</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1"/>
                  </a:ext>
                </a:extLst>
              </a:tr>
              <a:tr h="503551">
                <a:tc>
                  <a:txBody>
                    <a:bodyPr/>
                    <a:lstStyle/>
                    <a:p>
                      <a:pPr algn="l" fontAlgn="ctr"/>
                      <a:r>
                        <a:rPr lang="ru-RU" sz="1300" b="0" i="0" u="none" strike="noStrike" dirty="0">
                          <a:effectLst/>
                          <a:latin typeface="Times New Roman" panose="02020603050405020304" pitchFamily="18" charset="0"/>
                        </a:rPr>
                        <a:t>Муниципальная программа "Устойчивое развитие сельских территорий Чукотского муниципального района </a:t>
                      </a:r>
                      <a:r>
                        <a:rPr lang="ru-RU" sz="1300" b="0" i="0" u="none" strike="noStrike" dirty="0" smtClean="0">
                          <a:effectLst/>
                          <a:latin typeface="Times New Roman" panose="02020603050405020304" pitchFamily="18" charset="0"/>
                        </a:rPr>
                        <a:t>"</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solidFill>
                            <a:schemeClr val="tx1"/>
                          </a:solidFill>
                          <a:effectLst/>
                          <a:latin typeface="Times New Roman" panose="02020603050405020304" pitchFamily="18" charset="0"/>
                        </a:rPr>
                        <a:t>66 233,0</a:t>
                      </a:r>
                      <a:endParaRPr lang="ru-RU" sz="1300" b="0" i="0" u="none" strike="noStrike" dirty="0">
                        <a:solidFill>
                          <a:schemeClr val="tx1"/>
                        </a:solidFill>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4"/>
                  </a:ext>
                </a:extLst>
              </a:tr>
              <a:tr h="600699">
                <a:tc>
                  <a:txBody>
                    <a:bodyPr/>
                    <a:lstStyle/>
                    <a:p>
                      <a:pPr algn="l" fontAlgn="ctr"/>
                      <a:r>
                        <a:rPr lang="ru-RU" sz="1300" b="0" i="0" u="none" strike="noStrike" dirty="0">
                          <a:effectLst/>
                          <a:latin typeface="Times New Roman" panose="02020603050405020304" pitchFamily="18" charset="0"/>
                        </a:rPr>
                        <a:t>Муниципальная программа «Стимулирование экономической активности населения на территории муниципального образования Чукотский муниципальный район на 2022-2024 годы»</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178 331,8</a:t>
                      </a:r>
                      <a:endParaRPr lang="ru-RU" sz="1300" b="0" i="0" u="none" strike="noStrike" dirty="0" smtClean="0">
                        <a:effectLst/>
                        <a:latin typeface="Times New Roman" panose="02020603050405020304" pitchFamily="18" charset="0"/>
                      </a:endParaRP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5"/>
                  </a:ext>
                </a:extLst>
              </a:tr>
              <a:tr h="529196">
                <a:tc>
                  <a:txBody>
                    <a:bodyPr/>
                    <a:lstStyle/>
                    <a:p>
                      <a:pPr algn="l" fontAlgn="ctr"/>
                      <a:r>
                        <a:rPr lang="ru-RU" sz="1300" b="0" i="0" u="none" strike="noStrike" dirty="0">
                          <a:effectLst/>
                          <a:latin typeface="Times New Roman" panose="02020603050405020304" pitchFamily="18" charset="0"/>
                        </a:rPr>
                        <a:t>Муниципальная программа «Управление муниципальными финансами и имуществом муниципального образования Чукотский муниципальный </a:t>
                      </a:r>
                      <a:r>
                        <a:rPr lang="ru-RU" sz="1300" b="0" i="0" u="none" strike="noStrike" dirty="0" smtClean="0">
                          <a:effectLst/>
                          <a:latin typeface="Times New Roman" panose="02020603050405020304" pitchFamily="18" charset="0"/>
                        </a:rPr>
                        <a:t>район»</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59 </a:t>
                      </a:r>
                      <a:r>
                        <a:rPr lang="ru-RU" sz="1300" b="0" i="0" u="none" strike="noStrike" dirty="0" smtClean="0">
                          <a:effectLst/>
                          <a:latin typeface="Times New Roman" panose="02020603050405020304" pitchFamily="18" charset="0"/>
                        </a:rPr>
                        <a:t>460,4</a:t>
                      </a:r>
                      <a:endParaRPr lang="ru-RU" sz="1300" b="0" i="0" u="none" strike="noStrike" dirty="0" smtClean="0">
                        <a:effectLst/>
                        <a:latin typeface="Times New Roman" panose="02020603050405020304" pitchFamily="18" charset="0"/>
                      </a:endParaRPr>
                    </a:p>
                    <a:p>
                      <a:pPr algn="r" fontAlgn="ct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743627345"/>
                  </a:ext>
                </a:extLst>
              </a:tr>
              <a:tr h="717399">
                <a:tc>
                  <a:txBody>
                    <a:bodyPr/>
                    <a:lstStyle/>
                    <a:p>
                      <a:pPr algn="l" fontAlgn="ctr"/>
                      <a:r>
                        <a:rPr lang="ru-RU" sz="1300" b="0" i="0" u="none" strike="noStrike" dirty="0">
                          <a:solidFill>
                            <a:srgbClr val="000000"/>
                          </a:solidFill>
                          <a:effectLst/>
                          <a:latin typeface="Times New Roman" panose="02020603050405020304" pitchFamily="18" charset="0"/>
                        </a:rPr>
                        <a:t>Муниципальная программа «Предупреждение чрезвычайных ситуаций природного и техногенного характера и обеспечение пожарной безопасности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10 836,3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7"/>
                  </a:ext>
                </a:extLst>
              </a:tr>
              <a:tr h="604390">
                <a:tc>
                  <a:txBody>
                    <a:bodyPr/>
                    <a:lstStyle/>
                    <a:p>
                      <a:pPr algn="l" fontAlgn="ctr"/>
                      <a:r>
                        <a:rPr lang="ru-RU" sz="1300" b="0" i="0" u="none" strike="noStrike" dirty="0">
                          <a:effectLst/>
                          <a:latin typeface="Times New Roman" panose="02020603050405020304" pitchFamily="18" charset="0"/>
                        </a:rPr>
                        <a:t>Муниципальная программа «Развитие и совершенствование муниципального управления в муниципальном образовании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72 912,7</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8"/>
                  </a:ext>
                </a:extLst>
              </a:tr>
              <a:tr h="591918">
                <a:tc>
                  <a:txBody>
                    <a:bodyPr/>
                    <a:lstStyle/>
                    <a:p>
                      <a:pPr algn="l" fontAlgn="ctr"/>
                      <a:r>
                        <a:rPr lang="ru-RU" sz="1300" b="0" i="0" u="none" strike="noStrike" dirty="0">
                          <a:effectLst/>
                          <a:latin typeface="Times New Roman" panose="02020603050405020304" pitchFamily="18" charset="0"/>
                        </a:rPr>
                        <a:t>Муниципальная программа «Профилактика терроризма и экстремизма на территории муниципального образования Чукотский муниципальный район»</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4 267,8</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151989256"/>
                  </a:ext>
                </a:extLst>
              </a:tr>
              <a:tr h="373428">
                <a:tc>
                  <a:txBody>
                    <a:bodyPr/>
                    <a:lstStyle/>
                    <a:p>
                      <a:pPr algn="l" fontAlgn="ctr"/>
                      <a:r>
                        <a:rPr lang="ru-RU" sz="1300" b="0" i="0" u="none" strike="noStrike" dirty="0">
                          <a:effectLst/>
                          <a:latin typeface="Times New Roman" panose="02020603050405020304" pitchFamily="18" charset="0"/>
                        </a:rPr>
                        <a:t>ВСЕГО</a:t>
                      </a: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ctr"/>
                      <a:r>
                        <a:rPr lang="ru-RU" sz="1300" b="0" i="0" u="none" strike="noStrike" dirty="0" smtClean="0">
                          <a:effectLst/>
                          <a:latin typeface="Times New Roman" panose="02020603050405020304" pitchFamily="18" charset="0"/>
                        </a:rPr>
                        <a:t>2 001 296,3</a:t>
                      </a:r>
                      <a:endParaRPr lang="ru-RU" sz="1300" b="0" i="0" u="none" strike="noStrike" dirty="0">
                        <a:effectLst/>
                        <a:latin typeface="Times New Roman" panose="02020603050405020304" pitchFamily="18" charset="0"/>
                      </a:endParaRPr>
                    </a:p>
                  </a:txBody>
                  <a:tcPr marL="9525" marR="9525" marT="9525" marB="0" anchor="ctr">
                    <a:lnL w="5760" cap="flat" cmpd="sng" algn="ctr">
                      <a:solidFill>
                        <a:srgbClr val="000000"/>
                      </a:solidFill>
                      <a:prstDash val="solid"/>
                      <a:round/>
                      <a:headEnd type="none" w="med" len="med"/>
                      <a:tailEnd type="none" w="med" len="med"/>
                    </a:lnL>
                    <a:lnR w="5760" cap="flat" cmpd="sng" algn="ctr">
                      <a:solidFill>
                        <a:srgbClr val="000000"/>
                      </a:solidFill>
                      <a:prstDash val="solid"/>
                      <a:round/>
                      <a:headEnd type="none" w="med" len="med"/>
                      <a:tailEnd type="none" w="med" len="med"/>
                    </a:lnR>
                    <a:lnT w="5760" cap="flat" cmpd="sng" algn="ctr">
                      <a:solidFill>
                        <a:srgbClr val="000000"/>
                      </a:solidFill>
                      <a:prstDash val="solid"/>
                      <a:round/>
                      <a:headEnd type="none" w="med" len="med"/>
                      <a:tailEnd type="none" w="med" len="med"/>
                    </a:lnT>
                    <a:lnB w="576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10"/>
                  </a:ext>
                </a:extLst>
              </a:tr>
            </a:tbl>
          </a:graphicData>
        </a:graphic>
      </p:graphicFrame>
      <p:sp>
        <p:nvSpPr>
          <p:cNvPr id="3" name="Text Box 2">
            <a:extLst>
              <a:ext uri="{FF2B5EF4-FFF2-40B4-BE49-F238E27FC236}">
                <a16:creationId xmlns:a16="http://schemas.microsoft.com/office/drawing/2014/main" id="{D3A715AB-8D9E-87CC-595B-DE4788645F93}"/>
              </a:ext>
            </a:extLst>
          </p:cNvPr>
          <p:cNvSpPr txBox="1">
            <a:spLocks noChangeArrowheads="1"/>
          </p:cNvSpPr>
          <p:nvPr/>
        </p:nvSpPr>
        <p:spPr bwMode="auto">
          <a:xfrm>
            <a:off x="495303" y="50800"/>
            <a:ext cx="89154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Муниципальные программы </a:t>
            </a:r>
            <a:br>
              <a:rPr lang="ru-RU" altLang="ru-RU" sz="1800" b="1" dirty="0">
                <a:solidFill>
                  <a:srgbClr val="333399"/>
                </a:solidFill>
                <a:latin typeface="Bookman Old Style" panose="02050604050505020204" pitchFamily="18" charset="0"/>
              </a:rPr>
            </a:br>
            <a:r>
              <a:rPr lang="ru-RU" altLang="ru-RU" sz="1800" b="1" dirty="0">
                <a:solidFill>
                  <a:srgbClr val="333399"/>
                </a:solidFill>
                <a:latin typeface="Bookman Old Style" panose="02050604050505020204" pitchFamily="18" charset="0"/>
              </a:rPr>
              <a:t>муниципального образования Чукотский муниципальный район</a:t>
            </a:r>
          </a:p>
        </p:txBody>
      </p:sp>
      <p:pic>
        <p:nvPicPr>
          <p:cNvPr id="4" name="Рисунок 3">
            <a:extLst>
              <a:ext uri="{FF2B5EF4-FFF2-40B4-BE49-F238E27FC236}">
                <a16:creationId xmlns:a16="http://schemas.microsoft.com/office/drawing/2014/main" id="{D494AC27-9A7D-2C16-4FAD-7AE8A3BB2E40}"/>
              </a:ext>
            </a:extLst>
          </p:cNvPr>
          <p:cNvPicPr>
            <a:picLocks noChangeAspect="1"/>
          </p:cNvPicPr>
          <p:nvPr/>
        </p:nvPicPr>
        <p:blipFill>
          <a:blip r:embed="rId2"/>
          <a:stretch>
            <a:fillRect/>
          </a:stretch>
        </p:blipFill>
        <p:spPr>
          <a:xfrm>
            <a:off x="401403" y="880169"/>
            <a:ext cx="9236241" cy="54869"/>
          </a:xfrm>
          <a:prstGeom prst="rect">
            <a:avLst/>
          </a:prstGeom>
        </p:spPr>
      </p:pic>
      <p:sp>
        <p:nvSpPr>
          <p:cNvPr id="5" name="TextBox 4">
            <a:extLst>
              <a:ext uri="{FF2B5EF4-FFF2-40B4-BE49-F238E27FC236}">
                <a16:creationId xmlns:a16="http://schemas.microsoft.com/office/drawing/2014/main" id="{48FBFF87-F5EF-7377-7171-CE3D7D52E36B}"/>
              </a:ext>
            </a:extLst>
          </p:cNvPr>
          <p:cNvSpPr txBox="1"/>
          <p:nvPr/>
        </p:nvSpPr>
        <p:spPr>
          <a:xfrm>
            <a:off x="7920047" y="989241"/>
            <a:ext cx="1692017" cy="369332"/>
          </a:xfrm>
          <a:prstGeom prst="rect">
            <a:avLst/>
          </a:prstGeom>
          <a:noFill/>
        </p:spPr>
        <p:txBody>
          <a:bodyPr wrap="square" rtlCol="0">
            <a:spAutoFit/>
          </a:bodyPr>
          <a:lstStyle/>
          <a:p>
            <a:pPr algn="r"/>
            <a:r>
              <a:rPr lang="ru-RU" dirty="0">
                <a:solidFill>
                  <a:srgbClr val="002060"/>
                </a:solidFill>
              </a:rPr>
              <a:t>продолжение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additive="repl">
                                        <p:cTn id="10" dur="1" fill="hold">
                                          <p:stCondLst>
                                            <p:cond delay="0"/>
                                          </p:stCondLst>
                                        </p:cTn>
                                        <p:tgtEl>
                                          <p:spTgt spid="3"/>
                                        </p:tgtEl>
                                        <p:attrNameLst>
                                          <p:attrName>style.visibility</p:attrName>
                                        </p:attrNameLst>
                                      </p:cBhvr>
                                      <p:to>
                                        <p:strVal val="visible"/>
                                      </p:to>
                                    </p:set>
                                    <p:animEffect transition="in" filter="wipe(up)">
                                      <p:cBhvr additive="repl">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ED308957-5AF8-4DC0-8A1B-4B9454033D43}" type="slidenum">
              <a:rPr lang="ru-RU" altLang="ru-RU" sz="1400">
                <a:solidFill>
                  <a:srgbClr val="000000"/>
                </a:solidFill>
                <a:latin typeface="Times New Roman" panose="02020603050405020304" pitchFamily="18" charset="0"/>
              </a:rPr>
              <a:pPr algn="r" eaLnBrk="1" hangingPunct="1">
                <a:spcBef>
                  <a:spcPct val="0"/>
                </a:spcBef>
                <a:buFontTx/>
                <a:buNone/>
              </a:pPr>
              <a:t>33</a:t>
            </a:fld>
            <a:endParaRPr lang="ru-RU" altLang="ru-RU" sz="1400">
              <a:solidFill>
                <a:srgbClr val="000000"/>
              </a:solidFill>
              <a:latin typeface="Times New Roman" panose="02020603050405020304" pitchFamily="18" charset="0"/>
            </a:endParaRPr>
          </a:p>
        </p:txBody>
      </p:sp>
      <p:sp>
        <p:nvSpPr>
          <p:cNvPr id="25602" name="Text Box 2"/>
          <p:cNvSpPr txBox="1">
            <a:spLocks noChangeArrowheads="1"/>
          </p:cNvSpPr>
          <p:nvPr/>
        </p:nvSpPr>
        <p:spPr bwMode="auto">
          <a:xfrm>
            <a:off x="166688" y="146297"/>
            <a:ext cx="9740900" cy="776063"/>
          </a:xfrm>
          <a:prstGeom prst="rect">
            <a:avLst/>
          </a:prstGeom>
          <a:noFill/>
          <a:ln w="9525">
            <a:noFill/>
            <a:round/>
            <a:headEnd/>
            <a:tailEnd/>
          </a:ln>
        </p:spPr>
        <p:txBody>
          <a:bodyPr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u-RU" sz="2000" b="1" dirty="0">
                <a:solidFill>
                  <a:srgbClr val="333399"/>
                </a:solidFill>
                <a:latin typeface="Bookman Old Style" pitchFamily="16" charset="0"/>
                <a:ea typeface="SimSun" charset="0"/>
                <a:cs typeface="SimSun" charset="0"/>
              </a:rPr>
              <a:t>Структура муниципальных программ муниципального образования Чукотский муниципальный район на </a:t>
            </a:r>
            <a:r>
              <a:rPr lang="ru-RU" sz="2000" b="1" dirty="0" smtClean="0">
                <a:solidFill>
                  <a:srgbClr val="333399"/>
                </a:solidFill>
                <a:latin typeface="Bookman Old Style" pitchFamily="16" charset="0"/>
                <a:ea typeface="SimSun" charset="0"/>
                <a:cs typeface="SimSun" charset="0"/>
              </a:rPr>
              <a:t>2025 </a:t>
            </a:r>
            <a:r>
              <a:rPr lang="ru-RU" sz="2000" b="1" dirty="0">
                <a:solidFill>
                  <a:srgbClr val="333399"/>
                </a:solidFill>
                <a:latin typeface="Bookman Old Style" pitchFamily="16" charset="0"/>
                <a:ea typeface="SimSun" charset="0"/>
                <a:cs typeface="SimSun" charset="0"/>
              </a:rPr>
              <a:t>год</a:t>
            </a:r>
          </a:p>
        </p:txBody>
      </p:sp>
      <p:sp>
        <p:nvSpPr>
          <p:cNvPr id="25603" name="Text Box 3"/>
          <p:cNvSpPr txBox="1">
            <a:spLocks noChangeArrowheads="1"/>
          </p:cNvSpPr>
          <p:nvPr/>
        </p:nvSpPr>
        <p:spPr bwMode="auto">
          <a:xfrm>
            <a:off x="495303" y="922360"/>
            <a:ext cx="89154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1762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spcBef>
                <a:spcPts val="400"/>
              </a:spcBef>
              <a:buFontTx/>
              <a:buNone/>
            </a:pPr>
            <a:endParaRPr lang="ru-RU" altLang="ru-RU" sz="1600" b="1" dirty="0">
              <a:solidFill>
                <a:srgbClr val="000000"/>
              </a:solidFill>
              <a:latin typeface="Times New Roman" panose="02020603050405020304" pitchFamily="18" charset="0"/>
            </a:endParaRPr>
          </a:p>
        </p:txBody>
      </p:sp>
      <p:graphicFrame>
        <p:nvGraphicFramePr>
          <p:cNvPr id="2" name="Диаграмма 12"/>
          <p:cNvGraphicFramePr>
            <a:graphicFrameLocks/>
          </p:cNvGraphicFramePr>
          <p:nvPr>
            <p:extLst>
              <p:ext uri="{D42A27DB-BD31-4B8C-83A1-F6EECF244321}">
                <p14:modId xmlns:p14="http://schemas.microsoft.com/office/powerpoint/2010/main" val="2363572046"/>
              </p:ext>
            </p:extLst>
          </p:nvPr>
        </p:nvGraphicFramePr>
        <p:xfrm>
          <a:off x="-86766" y="1069062"/>
          <a:ext cx="9611642" cy="5800135"/>
        </p:xfrm>
        <a:graphic>
          <a:graphicData uri="http://schemas.openxmlformats.org/drawingml/2006/chart">
            <c:chart xmlns:c="http://schemas.openxmlformats.org/drawingml/2006/chart" xmlns:r="http://schemas.openxmlformats.org/officeDocument/2006/relationships" r:id="rId3"/>
          </a:graphicData>
        </a:graphic>
      </p:graphicFrame>
      <p:pic>
        <p:nvPicPr>
          <p:cNvPr id="3" name="Рисунок 2">
            <a:extLst>
              <a:ext uri="{FF2B5EF4-FFF2-40B4-BE49-F238E27FC236}">
                <a16:creationId xmlns:a16="http://schemas.microsoft.com/office/drawing/2014/main" id="{2046A229-6A3C-A7BD-E0A4-98FE4391C156}"/>
              </a:ext>
            </a:extLst>
          </p:cNvPr>
          <p:cNvPicPr>
            <a:picLocks noChangeAspect="1"/>
          </p:cNvPicPr>
          <p:nvPr/>
        </p:nvPicPr>
        <p:blipFill>
          <a:blip r:embed="rId4"/>
          <a:stretch>
            <a:fillRect/>
          </a:stretch>
        </p:blipFill>
        <p:spPr>
          <a:xfrm>
            <a:off x="419017" y="962678"/>
            <a:ext cx="9236241" cy="5486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5602"/>
                                        </p:tgtEl>
                                        <p:attrNameLst>
                                          <p:attrName>style.visibility</p:attrName>
                                        </p:attrNameLst>
                                      </p:cBhvr>
                                      <p:to>
                                        <p:strVal val="visible"/>
                                      </p:to>
                                    </p:set>
                                    <p:animEffect transition="in" filter="wipe(up)">
                                      <p:cBhvr additive="repl">
                                        <p:cTn id="7" dur="2000"/>
                                        <p:tgtEl>
                                          <p:spTgt spid="25602"/>
                                        </p:tgtEl>
                                      </p:cBhvr>
                                    </p:animEffect>
                                  </p:childTnLst>
                                </p:cTn>
                              </p:par>
                              <p:par>
                                <p:cTn id="8" presetID="22" presetClass="entr" presetSubtype="1" fill="hold" nodeType="withEffect" nodePh="1">
                                  <p:stCondLst>
                                    <p:cond delay="0"/>
                                  </p:stCondLst>
                                  <p:endCondLst>
                                    <p:cond evt="begin" delay="0">
                                      <p:tn val="8"/>
                                    </p:cond>
                                  </p:endCondLst>
                                  <p:childTnLst>
                                    <p:set>
                                      <p:cBhvr additive="repl">
                                        <p:cTn id="9" dur="1" fill="hold">
                                          <p:stCondLst>
                                            <p:cond delay="0"/>
                                          </p:stCondLst>
                                        </p:cTn>
                                        <p:tgtEl>
                                          <p:spTgt spid="25603">
                                            <p:txEl>
                                              <p:pRg st="0" end="0"/>
                                            </p:txEl>
                                          </p:spTgt>
                                        </p:tgtEl>
                                        <p:attrNameLst>
                                          <p:attrName>style.visibility</p:attrName>
                                        </p:attrNameLst>
                                      </p:cBhvr>
                                      <p:to>
                                        <p:strVal val="visible"/>
                                      </p:to>
                                    </p:set>
                                    <p:animEffect transition="in" filter="wipe(up)">
                                      <p:cBhvr additive="repl">
                                        <p:cTn id="10" dur="2000"/>
                                        <p:tgtEl>
                                          <p:spTgt spid="25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34</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57193" y="1104249"/>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Times New Roman" panose="02020603050405020304" pitchFamily="18" charset="0"/>
              </a:rPr>
              <a:t>Общий объем средств выделенных для реализации программ – 1 </a:t>
            </a:r>
            <a:r>
              <a:rPr lang="ru-RU" altLang="ru-RU" sz="1800" b="1" dirty="0" smtClean="0">
                <a:solidFill>
                  <a:srgbClr val="333399"/>
                </a:solidFill>
                <a:latin typeface="Times New Roman" panose="02020603050405020304" pitchFamily="18" charset="0"/>
              </a:rPr>
              <a:t>859 516,1 </a:t>
            </a:r>
            <a:r>
              <a:rPr lang="ru-RU" altLang="ru-RU" sz="1800" b="1" dirty="0">
                <a:solidFill>
                  <a:srgbClr val="333399"/>
                </a:solidFill>
                <a:latin typeface="Times New Roman" panose="02020603050405020304" pitchFamily="18" charset="0"/>
              </a:rPr>
              <a:t>тыс. руб.</a:t>
            </a:r>
          </a:p>
        </p:txBody>
      </p:sp>
      <p:sp>
        <p:nvSpPr>
          <p:cNvPr id="30724" name="Rectangle 4"/>
          <p:cNvSpPr>
            <a:spLocks noChangeArrowheads="1"/>
          </p:cNvSpPr>
          <p:nvPr/>
        </p:nvSpPr>
        <p:spPr bwMode="auto">
          <a:xfrm>
            <a:off x="164839" y="1431362"/>
            <a:ext cx="2998812" cy="812749"/>
          </a:xfrm>
          <a:prstGeom prst="rect">
            <a:avLst/>
          </a:prstGeom>
          <a:gradFill>
            <a:gsLst>
              <a:gs pos="0">
                <a:schemeClr val="accent3">
                  <a:lumMod val="60000"/>
                  <a:lumOff val="40000"/>
                </a:scheme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деятельности комиссий по делам несовершеннолетних и   административных комиссий</a:t>
            </a:r>
          </a:p>
          <a:p>
            <a:pPr algn="ctr" eaLnBrk="1" hangingPunct="1">
              <a:buNone/>
            </a:pPr>
            <a:r>
              <a:rPr lang="en-US" altLang="ru-RU" sz="1200" b="1" dirty="0">
                <a:solidFill>
                  <a:srgbClr val="C00000"/>
                </a:solidFill>
                <a:latin typeface="Times New Roman" panose="02020603050405020304" pitchFamily="18" charset="0"/>
                <a:cs typeface="Times New Roman" panose="02020603050405020304" pitchFamily="18" charset="0"/>
              </a:rPr>
              <a:t>2 283,7</a:t>
            </a:r>
            <a:r>
              <a:rPr lang="ru-RU" altLang="ru-RU" sz="1200" b="1" dirty="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5" name="Rectangle 5"/>
          <p:cNvSpPr>
            <a:spLocks noChangeArrowheads="1"/>
          </p:cNvSpPr>
          <p:nvPr/>
        </p:nvSpPr>
        <p:spPr bwMode="auto">
          <a:xfrm>
            <a:off x="3508672" y="1691363"/>
            <a:ext cx="3062937" cy="13070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юридическим лицам и/или индивидуальным предпринимателям предоставляющим услуги населению по помывке в низкорентабельных банях Чукотского муниципального района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29 688,4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7" name="Rectangle 7"/>
          <p:cNvSpPr>
            <a:spLocks noChangeArrowheads="1"/>
          </p:cNvSpPr>
          <p:nvPr/>
        </p:nvSpPr>
        <p:spPr bwMode="auto">
          <a:xfrm>
            <a:off x="183800" y="3700622"/>
            <a:ext cx="2979851" cy="120961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Возмещение специализированным службам по вопросам похоронного дела стоимости услуг, предоставляемых согласно гарантированному перечню услуг по погребению на безвозмездной основе </a:t>
            </a:r>
            <a:r>
              <a:rPr lang="ru-RU" altLang="ru-RU" sz="1200" b="1" dirty="0" smtClean="0">
                <a:solidFill>
                  <a:srgbClr val="C00000"/>
                </a:solidFill>
                <a:latin typeface="Times New Roman" panose="02020603050405020304" pitchFamily="18" charset="0"/>
                <a:cs typeface="Times New Roman" panose="02020603050405020304" pitchFamily="18" charset="0"/>
              </a:rPr>
              <a:t>8 478,4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0" name="Rectangle 10"/>
          <p:cNvSpPr>
            <a:spLocks noChangeArrowheads="1"/>
          </p:cNvSpPr>
          <p:nvPr/>
        </p:nvSpPr>
        <p:spPr bwMode="auto">
          <a:xfrm>
            <a:off x="3522486" y="3107023"/>
            <a:ext cx="3049123" cy="108978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Субсидии управляющим компаниям за выполнение ремонтных работ в жилых помещениях участников специальной военной операции, а также членам семьи участникам специальной военной </a:t>
            </a:r>
            <a:r>
              <a:rPr lang="ru-RU" altLang="ru-RU" sz="1200" b="1" dirty="0" smtClean="0">
                <a:solidFill>
                  <a:srgbClr val="002060"/>
                </a:solidFill>
                <a:latin typeface="Times New Roman" panose="02020603050405020304" pitchFamily="18" charset="0"/>
                <a:cs typeface="Times New Roman" panose="02020603050405020304" pitchFamily="18" charset="0"/>
              </a:rPr>
              <a:t>операции </a:t>
            </a:r>
            <a:r>
              <a:rPr lang="ru-RU" altLang="ru-RU" sz="1200" b="1" dirty="0" smtClean="0">
                <a:solidFill>
                  <a:srgbClr val="C00000"/>
                </a:solidFill>
                <a:latin typeface="Times New Roman" panose="02020603050405020304" pitchFamily="18" charset="0"/>
                <a:cs typeface="Times New Roman" panose="02020603050405020304" pitchFamily="18" charset="0"/>
              </a:rPr>
              <a:t>500,0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1" name="Rectangle 11"/>
          <p:cNvSpPr>
            <a:spLocks noChangeArrowheads="1"/>
          </p:cNvSpPr>
          <p:nvPr/>
        </p:nvSpPr>
        <p:spPr bwMode="auto">
          <a:xfrm>
            <a:off x="3511169" y="4305432"/>
            <a:ext cx="3049123" cy="7431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труда, развития, отдыха и оздоровления детей и подростков в муниципальном образовании Чукотский муниципальный район </a:t>
            </a:r>
            <a:r>
              <a:rPr lang="ru-RU" altLang="ru-RU" sz="1200" b="1" dirty="0">
                <a:solidFill>
                  <a:srgbClr val="C00000"/>
                </a:solidFill>
                <a:latin typeface="Times New Roman" panose="02020603050405020304" pitchFamily="18" charset="0"/>
                <a:cs typeface="Times New Roman" panose="02020603050405020304" pitchFamily="18" charset="0"/>
              </a:rPr>
              <a:t>17 </a:t>
            </a:r>
            <a:r>
              <a:rPr lang="ru-RU" altLang="ru-RU" sz="1200" b="1" dirty="0" smtClean="0">
                <a:solidFill>
                  <a:srgbClr val="C00000"/>
                </a:solidFill>
                <a:latin typeface="Times New Roman" panose="02020603050405020304" pitchFamily="18" charset="0"/>
                <a:cs typeface="Times New Roman" panose="02020603050405020304" pitchFamily="18" charset="0"/>
              </a:rPr>
              <a:t>515,1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33" name="Rectangle 13"/>
          <p:cNvSpPr>
            <a:spLocks noChangeArrowheads="1"/>
          </p:cNvSpPr>
          <p:nvPr/>
        </p:nvSpPr>
        <p:spPr bwMode="auto">
          <a:xfrm>
            <a:off x="3515578" y="5157192"/>
            <a:ext cx="3049123" cy="7554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Формирование информационных ресурсов в образовательных учреждениях </a:t>
            </a:r>
            <a:r>
              <a:rPr lang="ru-RU" altLang="ru-RU" sz="1200" b="1" dirty="0" smtClean="0">
                <a:solidFill>
                  <a:srgbClr val="C00000"/>
                </a:solidFill>
                <a:latin typeface="Times New Roman" panose="02020603050405020304" pitchFamily="18" charset="0"/>
                <a:cs typeface="Times New Roman" panose="02020603050405020304" pitchFamily="18" charset="0"/>
              </a:rPr>
              <a:t>364,0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9" name="Rectangle 17"/>
          <p:cNvSpPr>
            <a:spLocks noChangeArrowheads="1"/>
          </p:cNvSpPr>
          <p:nvPr/>
        </p:nvSpPr>
        <p:spPr bwMode="auto">
          <a:xfrm>
            <a:off x="6773408" y="5067027"/>
            <a:ext cx="2885273" cy="95031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a:solidFill>
                  <a:srgbClr val="002060"/>
                </a:solidFill>
                <a:cs typeface="Times New Roman" panose="02020603050405020304" pitchFamily="18" charset="0"/>
              </a:rPr>
              <a:t>Финансовое обеспечение выполнения муниципального задания на оказание муниципальных услуг (выполнение работ) учреждениями образования </a:t>
            </a:r>
          </a:p>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1" dirty="0" smtClean="0">
                <a:solidFill>
                  <a:srgbClr val="C00000"/>
                </a:solidFill>
                <a:cs typeface="Times New Roman" panose="02020603050405020304" pitchFamily="18" charset="0"/>
              </a:rPr>
              <a:t>950 979,9 </a:t>
            </a:r>
            <a:r>
              <a:rPr lang="ru-RU" sz="1200" b="1" dirty="0">
                <a:solidFill>
                  <a:srgbClr val="002060"/>
                </a:solidFill>
                <a:cs typeface="Times New Roman" panose="02020603050405020304" pitchFamily="18" charset="0"/>
              </a:rPr>
              <a:t>тыс. руб.</a:t>
            </a:r>
          </a:p>
        </p:txBody>
      </p:sp>
      <p:sp>
        <p:nvSpPr>
          <p:cNvPr id="2" name="TextBox 1"/>
          <p:cNvSpPr txBox="1"/>
          <p:nvPr/>
        </p:nvSpPr>
        <p:spPr>
          <a:xfrm>
            <a:off x="179454" y="2305491"/>
            <a:ext cx="2988544" cy="134642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Компенсация </a:t>
            </a:r>
            <a:r>
              <a:rPr lang="ru-RU" dirty="0" err="1"/>
              <a:t>ресурсоснабжающим</a:t>
            </a:r>
            <a:r>
              <a:rPr lang="ru-RU" dirty="0"/>
              <a:t> организациям недополученных доходов, связанных с предоставлением населению коммунальной услуги по тарифам, не обеспечивающим возмещение издержек </a:t>
            </a:r>
          </a:p>
          <a:p>
            <a:r>
              <a:rPr lang="ru-RU" dirty="0" smtClean="0">
                <a:solidFill>
                  <a:srgbClr val="C00000"/>
                </a:solidFill>
              </a:rPr>
              <a:t>145 112,3</a:t>
            </a:r>
            <a:r>
              <a:rPr lang="ru-RU" dirty="0" smtClean="0"/>
              <a:t>тыс</a:t>
            </a:r>
            <a:r>
              <a:rPr lang="ru-RU" dirty="0"/>
              <a:t>. руб.</a:t>
            </a:r>
          </a:p>
        </p:txBody>
      </p:sp>
      <p:sp>
        <p:nvSpPr>
          <p:cNvPr id="4" name="TextBox 3"/>
          <p:cNvSpPr txBox="1"/>
          <p:nvPr/>
        </p:nvSpPr>
        <p:spPr>
          <a:xfrm>
            <a:off x="6773410" y="2998398"/>
            <a:ext cx="2885272" cy="74741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Мероприятия по поддержке творчества обучающихся инженерной </a:t>
            </a:r>
            <a:r>
              <a:rPr lang="ru-RU" dirty="0" smtClean="0"/>
              <a:t>направленности </a:t>
            </a:r>
            <a:r>
              <a:rPr lang="ru-RU" dirty="0" smtClean="0">
                <a:solidFill>
                  <a:srgbClr val="C00000"/>
                </a:solidFill>
              </a:rPr>
              <a:t>200,3</a:t>
            </a:r>
            <a:r>
              <a:rPr lang="ru-RU" dirty="0" smtClean="0"/>
              <a:t>тыс</a:t>
            </a:r>
            <a:r>
              <a:rPr lang="ru-RU" dirty="0"/>
              <a:t>. руб.</a:t>
            </a:r>
          </a:p>
        </p:txBody>
      </p:sp>
      <p:sp>
        <p:nvSpPr>
          <p:cNvPr id="25" name="TextBox 24"/>
          <p:cNvSpPr txBox="1"/>
          <p:nvPr/>
        </p:nvSpPr>
        <p:spPr>
          <a:xfrm>
            <a:off x="6773408" y="1431362"/>
            <a:ext cx="2895589" cy="58802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Материальное обеспечение дошкольного и общего образования </a:t>
            </a:r>
          </a:p>
          <a:p>
            <a:r>
              <a:rPr lang="ru-RU" dirty="0" smtClean="0">
                <a:solidFill>
                  <a:srgbClr val="C00000"/>
                </a:solidFill>
              </a:rPr>
              <a:t>9 </a:t>
            </a:r>
            <a:r>
              <a:rPr lang="ru-RU" dirty="0" smtClean="0">
                <a:solidFill>
                  <a:srgbClr val="C00000"/>
                </a:solidFill>
              </a:rPr>
              <a:t>660,0 </a:t>
            </a:r>
            <a:r>
              <a:rPr lang="ru-RU" dirty="0"/>
              <a:t>тыс. руб.</a:t>
            </a:r>
          </a:p>
        </p:txBody>
      </p:sp>
      <p:sp>
        <p:nvSpPr>
          <p:cNvPr id="20" name="Rectangle 11"/>
          <p:cNvSpPr>
            <a:spLocks noChangeArrowheads="1"/>
          </p:cNvSpPr>
          <p:nvPr/>
        </p:nvSpPr>
        <p:spPr bwMode="auto">
          <a:xfrm>
            <a:off x="179454" y="5009631"/>
            <a:ext cx="2998812" cy="9220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Финансирование мероприятий на частичную компенсацию организациям жилищно – коммунального хозяйства затрат по уплате лизинговых платежей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37 687,4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22" name="TextBox 21"/>
          <p:cNvSpPr txBox="1"/>
          <p:nvPr/>
        </p:nvSpPr>
        <p:spPr>
          <a:xfrm>
            <a:off x="6771478" y="3777692"/>
            <a:ext cx="2887203" cy="58917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Развитие системы дошкольного и общего образования </a:t>
            </a:r>
            <a:r>
              <a:rPr lang="ru-RU" dirty="0" smtClean="0">
                <a:solidFill>
                  <a:srgbClr val="C00000"/>
                </a:solidFill>
              </a:rPr>
              <a:t>10 649,3 </a:t>
            </a:r>
            <a:r>
              <a:rPr lang="ru-RU" dirty="0"/>
              <a:t>тыс. руб.</a:t>
            </a:r>
          </a:p>
        </p:txBody>
      </p:sp>
      <p:sp>
        <p:nvSpPr>
          <p:cNvPr id="21" name="Rectangle 4">
            <a:extLst>
              <a:ext uri="{FF2B5EF4-FFF2-40B4-BE49-F238E27FC236}">
                <a16:creationId xmlns:a16="http://schemas.microsoft.com/office/drawing/2014/main" id="{49F44ADF-F3C1-4546-B95C-426B19DA333C}"/>
              </a:ext>
            </a:extLst>
          </p:cNvPr>
          <p:cNvSpPr>
            <a:spLocks noChangeArrowheads="1"/>
          </p:cNvSpPr>
          <p:nvPr/>
        </p:nvSpPr>
        <p:spPr bwMode="auto">
          <a:xfrm>
            <a:off x="6766825" y="4448355"/>
            <a:ext cx="2891856" cy="53718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a:t>
            </a:r>
            <a:r>
              <a:rPr lang="ru-RU" altLang="ru-RU" sz="1200" b="1" dirty="0" smtClean="0">
                <a:solidFill>
                  <a:srgbClr val="002060"/>
                </a:solidFill>
                <a:latin typeface="Times New Roman" panose="02020603050405020304" pitchFamily="18" charset="0"/>
                <a:cs typeface="Times New Roman" panose="02020603050405020304" pitchFamily="18" charset="0"/>
              </a:rPr>
              <a:t>«Педагоги и наставники» </a:t>
            </a:r>
            <a:r>
              <a:rPr lang="ru-RU" altLang="ru-RU" sz="1200" b="1" dirty="0" smtClean="0">
                <a:solidFill>
                  <a:srgbClr val="C00000"/>
                </a:solidFill>
                <a:latin typeface="Times New Roman" panose="02020603050405020304" pitchFamily="18" charset="0"/>
                <a:cs typeface="Times New Roman" panose="02020603050405020304" pitchFamily="18" charset="0"/>
              </a:rPr>
              <a:t>32 </a:t>
            </a:r>
            <a:r>
              <a:rPr lang="ru-RU" altLang="ru-RU" sz="1200" b="1" dirty="0" smtClean="0">
                <a:solidFill>
                  <a:srgbClr val="C00000"/>
                </a:solidFill>
                <a:latin typeface="Times New Roman" panose="02020603050405020304" pitchFamily="18" charset="0"/>
                <a:cs typeface="Times New Roman" panose="02020603050405020304" pitchFamily="18" charset="0"/>
              </a:rPr>
              <a:t>802,9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23" name="Rectangle 6">
            <a:extLst>
              <a:ext uri="{FF2B5EF4-FFF2-40B4-BE49-F238E27FC236}">
                <a16:creationId xmlns:a16="http://schemas.microsoft.com/office/drawing/2014/main" id="{F9D47111-6ED9-468E-912C-4FA9B40E9FF1}"/>
              </a:ext>
            </a:extLst>
          </p:cNvPr>
          <p:cNvSpPr>
            <a:spLocks noChangeArrowheads="1"/>
          </p:cNvSpPr>
          <p:nvPr/>
        </p:nvSpPr>
        <p:spPr bwMode="auto">
          <a:xfrm>
            <a:off x="6777141" y="6093295"/>
            <a:ext cx="2891856" cy="55222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Организация и проведение массовых спортивных мероприятий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2 </a:t>
            </a:r>
            <a:r>
              <a:rPr lang="ru-RU" altLang="ru-RU" sz="1200" b="1" dirty="0" smtClean="0">
                <a:solidFill>
                  <a:srgbClr val="C00000"/>
                </a:solidFill>
                <a:latin typeface="Times New Roman" panose="02020603050405020304" pitchFamily="18" charset="0"/>
                <a:cs typeface="Times New Roman" panose="02020603050405020304" pitchFamily="18" charset="0"/>
              </a:rPr>
              <a:t>668,9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13">
            <a:extLst>
              <a:ext uri="{FF2B5EF4-FFF2-40B4-BE49-F238E27FC236}">
                <a16:creationId xmlns:a16="http://schemas.microsoft.com/office/drawing/2014/main" id="{B8A9A58F-7891-9497-4F34-E789F63FE9A1}"/>
              </a:ext>
            </a:extLst>
          </p:cNvPr>
          <p:cNvSpPr>
            <a:spLocks noChangeArrowheads="1"/>
          </p:cNvSpPr>
          <p:nvPr/>
        </p:nvSpPr>
        <p:spPr bwMode="auto">
          <a:xfrm>
            <a:off x="3508671" y="6021288"/>
            <a:ext cx="3049123" cy="5760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ремонта в бюджетных учреждениях </a:t>
            </a:r>
            <a:r>
              <a:rPr lang="ru-RU" altLang="ru-RU" sz="1200" b="1" dirty="0" smtClean="0">
                <a:solidFill>
                  <a:srgbClr val="C00000"/>
                </a:solidFill>
                <a:latin typeface="Times New Roman" panose="02020603050405020304" pitchFamily="18" charset="0"/>
                <a:cs typeface="Times New Roman" panose="02020603050405020304" pitchFamily="18" charset="0"/>
              </a:rPr>
              <a:t>23 354,1</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3" name="Прямоугольник 2"/>
          <p:cNvSpPr/>
          <p:nvPr/>
        </p:nvSpPr>
        <p:spPr>
          <a:xfrm>
            <a:off x="179454" y="5999186"/>
            <a:ext cx="2998812" cy="646331"/>
          </a:xfrm>
          <a:prstGeom prst="rect">
            <a:avLst/>
          </a:prstGeom>
          <a:solidFill>
            <a:schemeClr val="accent3">
              <a:lumMod val="40000"/>
              <a:lumOff val="60000"/>
            </a:schemeClr>
          </a:solidFill>
        </p:spPr>
        <p:txBody>
          <a:bodyPr wrap="square">
            <a:spAutoFit/>
          </a:bodyP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dirty="0">
                <a:solidFill>
                  <a:srgbClr val="002060"/>
                </a:solidFill>
                <a:cs typeface="Times New Roman" panose="02020603050405020304" pitchFamily="18" charset="0"/>
              </a:rPr>
              <a:t>Комплекс мероприятий для документов по заключению концессионных </a:t>
            </a:r>
            <a:r>
              <a:rPr lang="ru-RU" altLang="ru-RU" sz="1200" b="1" dirty="0" smtClean="0">
                <a:solidFill>
                  <a:srgbClr val="002060"/>
                </a:solidFill>
                <a:cs typeface="Times New Roman" panose="02020603050405020304" pitchFamily="18" charset="0"/>
              </a:rPr>
              <a:t>соглашений </a:t>
            </a:r>
            <a:r>
              <a:rPr lang="ru-RU" altLang="ru-RU" sz="1200" b="1" dirty="0" smtClean="0">
                <a:solidFill>
                  <a:srgbClr val="FF0000"/>
                </a:solidFill>
                <a:cs typeface="Times New Roman" panose="02020603050405020304" pitchFamily="18" charset="0"/>
              </a:rPr>
              <a:t>335,0</a:t>
            </a:r>
            <a:r>
              <a:rPr lang="ru-RU" altLang="ru-RU" sz="1200" b="1" dirty="0" smtClean="0">
                <a:solidFill>
                  <a:srgbClr val="002060"/>
                </a:solidFill>
                <a:cs typeface="Times New Roman" panose="02020603050405020304" pitchFamily="18" charset="0"/>
              </a:rPr>
              <a:t> </a:t>
            </a:r>
            <a:r>
              <a:rPr lang="ru-RU" altLang="ru-RU" sz="1200" b="1" dirty="0">
                <a:solidFill>
                  <a:srgbClr val="002060"/>
                </a:solidFill>
                <a:cs typeface="Times New Roman" panose="02020603050405020304" pitchFamily="18" charset="0"/>
              </a:rPr>
              <a:t>тыс. руб.</a:t>
            </a:r>
          </a:p>
        </p:txBody>
      </p:sp>
      <p:sp>
        <p:nvSpPr>
          <p:cNvPr id="24" name="TextBox 23"/>
          <p:cNvSpPr txBox="1"/>
          <p:nvPr/>
        </p:nvSpPr>
        <p:spPr>
          <a:xfrm>
            <a:off x="6773408" y="2133903"/>
            <a:ext cx="2895589" cy="78300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spcBef>
                <a:spcPct val="2000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cs typeface="Times New Roman" panose="020206030504050203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Развитие инициативного бюджетирования на территории Чукотского автономного </a:t>
            </a:r>
            <a:r>
              <a:rPr lang="ru-RU" dirty="0" smtClean="0"/>
              <a:t>округа           </a:t>
            </a:r>
            <a:r>
              <a:rPr lang="ru-RU" dirty="0" smtClean="0">
                <a:solidFill>
                  <a:srgbClr val="C00000"/>
                </a:solidFill>
              </a:rPr>
              <a:t>20 020,1 </a:t>
            </a:r>
            <a:r>
              <a:rPr lang="ru-RU" dirty="0" smtClean="0"/>
              <a:t>тыс</a:t>
            </a:r>
            <a:r>
              <a:rPr lang="ru-RU" dirty="0"/>
              <a:t>. руб.</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30730"/>
                                        </p:tgtEl>
                                        <p:attrNameLst>
                                          <p:attrName>style.visibility</p:attrName>
                                        </p:attrNameLst>
                                      </p:cBhvr>
                                      <p:to>
                                        <p:strVal val="visible"/>
                                      </p:to>
                                    </p:set>
                                    <p:animEffect transition="in" filter="randombar(vertical)">
                                      <p:cBhvr additive="repl">
                                        <p:cTn id="25" dur="2000"/>
                                        <p:tgtEl>
                                          <p:spTgt spid="30730"/>
                                        </p:tgtEl>
                                      </p:cBhvr>
                                    </p:animEffect>
                                  </p:childTnLst>
                                </p:cTn>
                              </p:par>
                            </p:childTnLst>
                          </p:cTn>
                        </p:par>
                        <p:par>
                          <p:cTn id="26" fill="hold" nodeType="afterGroup">
                            <p:stCondLst>
                              <p:cond delay="8000"/>
                            </p:stCondLst>
                            <p:childTnLst>
                              <p:par>
                                <p:cTn id="27" presetID="14" presetClass="entr" presetSubtype="5" fill="hold" nodeType="afterEffect">
                                  <p:stCondLst>
                                    <p:cond delay="0"/>
                                  </p:stCondLst>
                                  <p:childTnLst>
                                    <p:set>
                                      <p:cBhvr additive="repl">
                                        <p:cTn id="28" dur="1" fill="hold">
                                          <p:stCondLst>
                                            <p:cond delay="0"/>
                                          </p:stCondLst>
                                        </p:cTn>
                                        <p:tgtEl>
                                          <p:spTgt spid="30731"/>
                                        </p:tgtEl>
                                        <p:attrNameLst>
                                          <p:attrName>style.visibility</p:attrName>
                                        </p:attrNameLst>
                                      </p:cBhvr>
                                      <p:to>
                                        <p:strVal val="visible"/>
                                      </p:to>
                                    </p:set>
                                    <p:animEffect transition="in" filter="randombar(vertical)">
                                      <p:cBhvr additive="repl">
                                        <p:cTn id="29" dur="2000"/>
                                        <p:tgtEl>
                                          <p:spTgt spid="30731"/>
                                        </p:tgtEl>
                                      </p:cBhvr>
                                    </p:animEffect>
                                  </p:childTnLst>
                                </p:cTn>
                              </p:par>
                            </p:childTnLst>
                          </p:cTn>
                        </p:par>
                        <p:par>
                          <p:cTn id="30" fill="hold" nodeType="afterGroup">
                            <p:stCondLst>
                              <p:cond delay="10000"/>
                            </p:stCondLst>
                            <p:childTnLst>
                              <p:par>
                                <p:cTn id="31" presetID="14" presetClass="entr" presetSubtype="5" fill="hold" nodeType="afterEffect">
                                  <p:stCondLst>
                                    <p:cond delay="0"/>
                                  </p:stCondLst>
                                  <p:childTnLst>
                                    <p:set>
                                      <p:cBhvr additive="repl">
                                        <p:cTn id="32" dur="1" fill="hold">
                                          <p:stCondLst>
                                            <p:cond delay="0"/>
                                          </p:stCondLst>
                                        </p:cTn>
                                        <p:tgtEl>
                                          <p:spTgt spid="30733"/>
                                        </p:tgtEl>
                                        <p:attrNameLst>
                                          <p:attrName>style.visibility</p:attrName>
                                        </p:attrNameLst>
                                      </p:cBhvr>
                                      <p:to>
                                        <p:strVal val="visible"/>
                                      </p:to>
                                    </p:set>
                                    <p:animEffect transition="in" filter="randombar(vertical)">
                                      <p:cBhvr additive="repl">
                                        <p:cTn id="33" dur="2000"/>
                                        <p:tgtEl>
                                          <p:spTgt spid="30733"/>
                                        </p:tgtEl>
                                      </p:cBhvr>
                                    </p:animEffect>
                                  </p:childTnLst>
                                </p:cTn>
                              </p:par>
                            </p:childTnLst>
                          </p:cTn>
                        </p:par>
                        <p:par>
                          <p:cTn id="34" fill="hold" nodeType="afterGroup">
                            <p:stCondLst>
                              <p:cond delay="12000"/>
                            </p:stCondLst>
                            <p:childTnLst>
                              <p:par>
                                <p:cTn id="35" presetID="14" presetClass="entr" presetSubtype="5" fill="hold" nodeType="afterEffect">
                                  <p:stCondLst>
                                    <p:cond delay="0"/>
                                  </p:stCondLst>
                                  <p:childTnLst>
                                    <p:set>
                                      <p:cBhvr additive="repl">
                                        <p:cTn id="36" dur="1" fill="hold">
                                          <p:stCondLst>
                                            <p:cond delay="0"/>
                                          </p:stCondLst>
                                        </p:cTn>
                                        <p:tgtEl>
                                          <p:spTgt spid="19"/>
                                        </p:tgtEl>
                                        <p:attrNameLst>
                                          <p:attrName>style.visibility</p:attrName>
                                        </p:attrNameLst>
                                      </p:cBhvr>
                                      <p:to>
                                        <p:strVal val="visible"/>
                                      </p:to>
                                    </p:set>
                                    <p:animEffect transition="in" filter="randombar(vertical)">
                                      <p:cBhvr additive="repl">
                                        <p:cTn id="37" dur="2000"/>
                                        <p:tgtEl>
                                          <p:spTgt spid="19"/>
                                        </p:tgtEl>
                                      </p:cBhvr>
                                    </p:animEffect>
                                  </p:childTnLst>
                                </p:cTn>
                              </p:par>
                            </p:childTnLst>
                          </p:cTn>
                        </p:par>
                        <p:par>
                          <p:cTn id="38" fill="hold">
                            <p:stCondLst>
                              <p:cond delay="14000"/>
                            </p:stCondLst>
                            <p:childTnLst>
                              <p:par>
                                <p:cTn id="39" presetID="14" presetClass="entr" presetSubtype="5" fill="hold" nodeType="afterEffect">
                                  <p:stCondLst>
                                    <p:cond delay="0"/>
                                  </p:stCondLst>
                                  <p:childTnLst>
                                    <p:set>
                                      <p:cBhvr additive="repl">
                                        <p:cTn id="40" dur="1" fill="hold">
                                          <p:stCondLst>
                                            <p:cond delay="0"/>
                                          </p:stCondLst>
                                        </p:cTn>
                                        <p:tgtEl>
                                          <p:spTgt spid="20"/>
                                        </p:tgtEl>
                                        <p:attrNameLst>
                                          <p:attrName>style.visibility</p:attrName>
                                        </p:attrNameLst>
                                      </p:cBhvr>
                                      <p:to>
                                        <p:strVal val="visible"/>
                                      </p:to>
                                    </p:set>
                                    <p:animEffect transition="in" filter="randombar(vertical)">
                                      <p:cBhvr additive="repl">
                                        <p:cTn id="41" dur="2000"/>
                                        <p:tgtEl>
                                          <p:spTgt spid="20"/>
                                        </p:tgtEl>
                                      </p:cBhvr>
                                    </p:animEffect>
                                  </p:childTnLst>
                                </p:cTn>
                              </p:par>
                            </p:childTnLst>
                          </p:cTn>
                        </p:par>
                        <p:par>
                          <p:cTn id="42" fill="hold">
                            <p:stCondLst>
                              <p:cond delay="16000"/>
                            </p:stCondLst>
                            <p:childTnLst>
                              <p:par>
                                <p:cTn id="43" presetID="14" presetClass="entr" presetSubtype="10" fill="hold" nodeType="afterEffect">
                                  <p:stCondLst>
                                    <p:cond delay="0"/>
                                  </p:stCondLst>
                                  <p:childTnLst>
                                    <p:set>
                                      <p:cBhvr additive="repl">
                                        <p:cTn id="44" dur="1" fill="hold">
                                          <p:stCondLst>
                                            <p:cond delay="0"/>
                                          </p:stCondLst>
                                        </p:cTn>
                                        <p:tgtEl>
                                          <p:spTgt spid="21"/>
                                        </p:tgtEl>
                                        <p:attrNameLst>
                                          <p:attrName>style.visibility</p:attrName>
                                        </p:attrNameLst>
                                      </p:cBhvr>
                                      <p:to>
                                        <p:strVal val="visible"/>
                                      </p:to>
                                    </p:set>
                                    <p:animEffect transition="in" filter="randombar(horizontal)">
                                      <p:cBhvr additive="repl">
                                        <p:cTn id="45" dur="2000"/>
                                        <p:tgtEl>
                                          <p:spTgt spid="21"/>
                                        </p:tgtEl>
                                      </p:cBhvr>
                                    </p:animEffect>
                                  </p:childTnLst>
                                </p:cTn>
                              </p:par>
                            </p:childTnLst>
                          </p:cTn>
                        </p:par>
                        <p:par>
                          <p:cTn id="46" fill="hold">
                            <p:stCondLst>
                              <p:cond delay="18000"/>
                            </p:stCondLst>
                            <p:childTnLst>
                              <p:par>
                                <p:cTn id="47" presetID="14" presetClass="entr" presetSubtype="10" fill="hold" nodeType="afterEffect">
                                  <p:stCondLst>
                                    <p:cond delay="0"/>
                                  </p:stCondLst>
                                  <p:childTnLst>
                                    <p:set>
                                      <p:cBhvr additive="repl">
                                        <p:cTn id="48" dur="1" fill="hold">
                                          <p:stCondLst>
                                            <p:cond delay="0"/>
                                          </p:stCondLst>
                                        </p:cTn>
                                        <p:tgtEl>
                                          <p:spTgt spid="23"/>
                                        </p:tgtEl>
                                        <p:attrNameLst>
                                          <p:attrName>style.visibility</p:attrName>
                                        </p:attrNameLst>
                                      </p:cBhvr>
                                      <p:to>
                                        <p:strVal val="visible"/>
                                      </p:to>
                                    </p:set>
                                    <p:animEffect transition="in" filter="randombar(horizontal)">
                                      <p:cBhvr additive="repl">
                                        <p:cTn id="49" dur="2000"/>
                                        <p:tgtEl>
                                          <p:spTgt spid="23"/>
                                        </p:tgtEl>
                                      </p:cBhvr>
                                    </p:animEffect>
                                  </p:childTnLst>
                                </p:cTn>
                              </p:par>
                            </p:childTnLst>
                          </p:cTn>
                        </p:par>
                        <p:par>
                          <p:cTn id="50" fill="hold">
                            <p:stCondLst>
                              <p:cond delay="20000"/>
                            </p:stCondLst>
                            <p:childTnLst>
                              <p:par>
                                <p:cTn id="51" presetID="14" presetClass="entr" presetSubtype="5" fill="hold" nodeType="afterEffect">
                                  <p:stCondLst>
                                    <p:cond delay="0"/>
                                  </p:stCondLst>
                                  <p:childTnLst>
                                    <p:set>
                                      <p:cBhvr additive="repl">
                                        <p:cTn id="52" dur="1" fill="hold">
                                          <p:stCondLst>
                                            <p:cond delay="0"/>
                                          </p:stCondLst>
                                        </p:cTn>
                                        <p:tgtEl>
                                          <p:spTgt spid="6"/>
                                        </p:tgtEl>
                                        <p:attrNameLst>
                                          <p:attrName>style.visibility</p:attrName>
                                        </p:attrNameLst>
                                      </p:cBhvr>
                                      <p:to>
                                        <p:strVal val="visible"/>
                                      </p:to>
                                    </p:set>
                                    <p:animEffect transition="in" filter="randombar(vertical)">
                                      <p:cBhvr additive="repl">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112746"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35</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a:t>
            </a:r>
            <a:r>
              <a:rPr lang="ru-RU" altLang="ru-RU" sz="1800" b="1" dirty="0" smtClean="0">
                <a:solidFill>
                  <a:srgbClr val="333399"/>
                </a:solidFill>
                <a:latin typeface="Bookman Old Style" panose="02050604050505020204" pitchFamily="18" charset="0"/>
              </a:rPr>
              <a:t>район </a:t>
            </a:r>
            <a:r>
              <a:rPr lang="ru-RU" altLang="ru-RU" sz="1600" b="1" dirty="0">
                <a:solidFill>
                  <a:srgbClr val="333399"/>
                </a:solidFill>
                <a:latin typeface="Times New Roman" panose="02020603050405020304" pitchFamily="18" charset="0"/>
              </a:rPr>
              <a:t>продолжение</a:t>
            </a:r>
          </a:p>
          <a:p>
            <a:pPr algn="ctr" eaLnBrk="1" hangingPunct="1">
              <a:spcBef>
                <a:spcPct val="0"/>
              </a:spcBef>
              <a:buFontTx/>
              <a:buNone/>
            </a:pP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646508"/>
            <a:ext cx="9217025" cy="165606"/>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endParaRPr lang="ru-RU" altLang="ru-RU" sz="1800" b="1" dirty="0">
              <a:solidFill>
                <a:srgbClr val="333399"/>
              </a:solidFill>
              <a:latin typeface="Times New Roman" panose="02020603050405020304" pitchFamily="18" charset="0"/>
            </a:endParaRPr>
          </a:p>
        </p:txBody>
      </p:sp>
      <p:sp>
        <p:nvSpPr>
          <p:cNvPr id="30724" name="Rectangle 4"/>
          <p:cNvSpPr>
            <a:spLocks noChangeArrowheads="1"/>
          </p:cNvSpPr>
          <p:nvPr/>
        </p:nvSpPr>
        <p:spPr bwMode="auto">
          <a:xfrm>
            <a:off x="314644" y="1016069"/>
            <a:ext cx="2998812" cy="97277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работ по увековечению памяти погибших при защите Отечества в ходе выполнения задач специальной военной операции </a:t>
            </a:r>
            <a:r>
              <a:rPr lang="ru-RU" altLang="ru-RU" sz="1200" b="1" dirty="0" smtClean="0">
                <a:solidFill>
                  <a:srgbClr val="C00000"/>
                </a:solidFill>
                <a:latin typeface="Times New Roman" panose="02020603050405020304" pitchFamily="18" charset="0"/>
                <a:cs typeface="Times New Roman" panose="02020603050405020304" pitchFamily="18" charset="0"/>
              </a:rPr>
              <a:t>1 500,1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r>
              <a:rPr lang="ru-RU" altLang="ru-RU" sz="1200" dirty="0">
                <a:solidFill>
                  <a:srgbClr val="002060"/>
                </a:solidFill>
                <a:latin typeface="Times New Roman" panose="02020603050405020304" pitchFamily="18" charset="0"/>
                <a:cs typeface="Times New Roman" panose="02020603050405020304" pitchFamily="18" charset="0"/>
              </a:rPr>
              <a:t>.</a:t>
            </a:r>
          </a:p>
        </p:txBody>
      </p:sp>
      <p:sp>
        <p:nvSpPr>
          <p:cNvPr id="30725" name="Rectangle 5"/>
          <p:cNvSpPr>
            <a:spLocks noChangeArrowheads="1"/>
          </p:cNvSpPr>
          <p:nvPr/>
        </p:nvSpPr>
        <p:spPr bwMode="auto">
          <a:xfrm>
            <a:off x="6735850" y="967155"/>
            <a:ext cx="3062937" cy="87767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Субсидирование сельскохозяйственного производства и развития животноводства (пушного звероводства) </a:t>
            </a:r>
            <a:r>
              <a:rPr lang="ru-RU" altLang="ru-RU" sz="1200" b="1" dirty="0">
                <a:solidFill>
                  <a:srgbClr val="FF0000"/>
                </a:solidFill>
                <a:latin typeface="Times New Roman" panose="02020603050405020304" pitchFamily="18" charset="0"/>
                <a:cs typeface="Times New Roman" panose="02020603050405020304" pitchFamily="18" charset="0"/>
              </a:rPr>
              <a:t>894,7</a:t>
            </a:r>
            <a:r>
              <a:rPr lang="ru-RU" altLang="ru-RU" sz="1200" b="1" dirty="0">
                <a:solidFill>
                  <a:srgbClr val="002060"/>
                </a:solidFill>
                <a:latin typeface="Times New Roman" panose="02020603050405020304" pitchFamily="18" charset="0"/>
                <a:cs typeface="Times New Roman" panose="02020603050405020304" pitchFamily="18" charset="0"/>
              </a:rPr>
              <a:t> тыс.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304439" y="3201407"/>
            <a:ext cx="3009017" cy="43204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Комплектование библиотечного фонда </a:t>
            </a:r>
            <a:r>
              <a:rPr lang="ru-RU" altLang="ru-RU" sz="1200" b="1" dirty="0" smtClean="0">
                <a:solidFill>
                  <a:srgbClr val="C00000"/>
                </a:solidFill>
                <a:latin typeface="Times New Roman" panose="02020603050405020304" pitchFamily="18" charset="0"/>
                <a:cs typeface="Times New Roman" panose="02020603050405020304" pitchFamily="18" charset="0"/>
              </a:rPr>
              <a:t>162,3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 name="TextBox 1"/>
          <p:cNvSpPr txBox="1"/>
          <p:nvPr/>
        </p:nvSpPr>
        <p:spPr>
          <a:xfrm>
            <a:off x="309541" y="2093875"/>
            <a:ext cx="2998812" cy="100249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Организация и проведение культурно-массовых мероприятий в муниципальном образовании Чукотский муниципальный район </a:t>
            </a:r>
          </a:p>
          <a:p>
            <a:r>
              <a:rPr lang="ru-RU" dirty="0" smtClean="0">
                <a:solidFill>
                  <a:srgbClr val="C00000"/>
                </a:solidFill>
              </a:rPr>
              <a:t>2 899,6 </a:t>
            </a:r>
            <a:r>
              <a:rPr lang="ru-RU" dirty="0"/>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id="{040DB06D-62A0-CA84-18FD-E9F25855EF18}"/>
              </a:ext>
            </a:extLst>
          </p:cNvPr>
          <p:cNvSpPr>
            <a:spLocks noChangeArrowheads="1"/>
          </p:cNvSpPr>
          <p:nvPr/>
        </p:nvSpPr>
        <p:spPr bwMode="auto">
          <a:xfrm>
            <a:off x="304439" y="3761628"/>
            <a:ext cx="3003883" cy="38745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Проведение ремонтов в учреждениях </a:t>
            </a:r>
            <a:r>
              <a:rPr lang="ru-RU" altLang="ru-RU" sz="1200" b="1" dirty="0" smtClean="0">
                <a:solidFill>
                  <a:srgbClr val="002060"/>
                </a:solidFill>
                <a:latin typeface="Times New Roman" panose="02020603050405020304" pitchFamily="18" charset="0"/>
                <a:cs typeface="Times New Roman" panose="02020603050405020304" pitchFamily="18" charset="0"/>
              </a:rPr>
              <a:t>культуры </a:t>
            </a:r>
            <a:r>
              <a:rPr lang="ru-RU" altLang="ru-RU" sz="1200" b="1" dirty="0" smtClean="0">
                <a:solidFill>
                  <a:srgbClr val="C00000"/>
                </a:solidFill>
                <a:latin typeface="Times New Roman" panose="02020603050405020304" pitchFamily="18" charset="0"/>
                <a:cs typeface="Times New Roman" panose="02020603050405020304" pitchFamily="18" charset="0"/>
              </a:rPr>
              <a:t>5 505,6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7" name="Rectangle 7">
            <a:extLst>
              <a:ext uri="{FF2B5EF4-FFF2-40B4-BE49-F238E27FC236}">
                <a16:creationId xmlns:a16="http://schemas.microsoft.com/office/drawing/2014/main" id="{D738D7F8-B154-78B8-5E49-743A602A0F98}"/>
              </a:ext>
            </a:extLst>
          </p:cNvPr>
          <p:cNvSpPr>
            <a:spLocks noChangeArrowheads="1"/>
          </p:cNvSpPr>
          <p:nvPr/>
        </p:nvSpPr>
        <p:spPr bwMode="auto">
          <a:xfrm>
            <a:off x="314644" y="5735858"/>
            <a:ext cx="3003883" cy="74749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Финансовое обеспечение выполнения муниципального задания культурно-досуговые учреждения </a:t>
            </a:r>
            <a:r>
              <a:rPr lang="ru-RU" altLang="ru-RU" sz="1200" b="1" dirty="0">
                <a:solidFill>
                  <a:srgbClr val="C00000"/>
                </a:solidFill>
                <a:latin typeface="Times New Roman" panose="02020603050405020304" pitchFamily="18" charset="0"/>
                <a:cs typeface="Times New Roman" panose="02020603050405020304" pitchFamily="18" charset="0"/>
              </a:rPr>
              <a:t>146 275,9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8" name="Rectangle 7">
            <a:extLst>
              <a:ext uri="{FF2B5EF4-FFF2-40B4-BE49-F238E27FC236}">
                <a16:creationId xmlns:a16="http://schemas.microsoft.com/office/drawing/2014/main" id="{BB9435D2-C428-07C5-703F-951A91798D6B}"/>
              </a:ext>
            </a:extLst>
          </p:cNvPr>
          <p:cNvSpPr>
            <a:spLocks noChangeArrowheads="1"/>
          </p:cNvSpPr>
          <p:nvPr/>
        </p:nvSpPr>
        <p:spPr bwMode="auto">
          <a:xfrm>
            <a:off x="3565214" y="1030223"/>
            <a:ext cx="3003482" cy="172822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Предоставление субсидии социально ориентированным некоммерческим организациям, зарегистрированным в Чукотском муниципальном районе и не являющимся государственными (муниципальными) учреждениями, на возмещение затрат в сфере культуры и молодежной политики </a:t>
            </a:r>
            <a:r>
              <a:rPr lang="ru-RU" altLang="ru-RU" sz="1200" b="1" dirty="0">
                <a:solidFill>
                  <a:srgbClr val="C00000"/>
                </a:solidFill>
                <a:latin typeface="Times New Roman" panose="02020603050405020304" pitchFamily="18" charset="0"/>
                <a:cs typeface="Times New Roman" panose="02020603050405020304" pitchFamily="18" charset="0"/>
              </a:rPr>
              <a:t>200,0</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1" name="Rectangle 5">
            <a:extLst>
              <a:ext uri="{FF2B5EF4-FFF2-40B4-BE49-F238E27FC236}">
                <a16:creationId xmlns:a16="http://schemas.microsoft.com/office/drawing/2014/main" id="{429EBD2B-3627-0D4F-45D6-B05B9A899BC8}"/>
              </a:ext>
            </a:extLst>
          </p:cNvPr>
          <p:cNvSpPr>
            <a:spLocks noChangeArrowheads="1"/>
          </p:cNvSpPr>
          <p:nvPr/>
        </p:nvSpPr>
        <p:spPr bwMode="auto">
          <a:xfrm>
            <a:off x="3535486" y="5229200"/>
            <a:ext cx="3062937" cy="55878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авиационных площадок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415,0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2" name="Rectangle 5">
            <a:extLst>
              <a:ext uri="{FF2B5EF4-FFF2-40B4-BE49-F238E27FC236}">
                <a16:creationId xmlns:a16="http://schemas.microsoft.com/office/drawing/2014/main" id="{FC6C5053-7EC6-44CC-3A16-3262B8B5B822}"/>
              </a:ext>
            </a:extLst>
          </p:cNvPr>
          <p:cNvSpPr>
            <a:spLocks noChangeArrowheads="1"/>
          </p:cNvSpPr>
          <p:nvPr/>
        </p:nvSpPr>
        <p:spPr bwMode="auto">
          <a:xfrm>
            <a:off x="3537475" y="4007553"/>
            <a:ext cx="3062937" cy="113236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юридических лиц и индивидуальных предпринимателей, осуществляющих пассажирские перевозки на территории муниципального образования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4 </a:t>
            </a:r>
            <a:r>
              <a:rPr lang="ru-RU" altLang="ru-RU" sz="1200" b="1" dirty="0" smtClean="0">
                <a:solidFill>
                  <a:srgbClr val="C00000"/>
                </a:solidFill>
                <a:latin typeface="Times New Roman" panose="02020603050405020304" pitchFamily="18" charset="0"/>
                <a:cs typeface="Times New Roman" panose="02020603050405020304" pitchFamily="18" charset="0"/>
              </a:rPr>
              <a:t>400,9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4" name="Rectangle 5">
            <a:extLst>
              <a:ext uri="{FF2B5EF4-FFF2-40B4-BE49-F238E27FC236}">
                <a16:creationId xmlns:a16="http://schemas.microsoft.com/office/drawing/2014/main" id="{2267CB99-6EC1-171F-AC17-9BE486AB8C01}"/>
              </a:ext>
            </a:extLst>
          </p:cNvPr>
          <p:cNvSpPr>
            <a:spLocks noChangeArrowheads="1"/>
          </p:cNvSpPr>
          <p:nvPr/>
        </p:nvSpPr>
        <p:spPr bwMode="auto">
          <a:xfrm>
            <a:off x="3586231" y="5877272"/>
            <a:ext cx="3003482" cy="60607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производства  и реализации социально-значимых видов хлеба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15 833,9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7" name="Rectangle 5">
            <a:extLst>
              <a:ext uri="{FF2B5EF4-FFF2-40B4-BE49-F238E27FC236}">
                <a16:creationId xmlns:a16="http://schemas.microsoft.com/office/drawing/2014/main" id="{1350A772-711C-FB57-48C3-4E8DB114161E}"/>
              </a:ext>
            </a:extLst>
          </p:cNvPr>
          <p:cNvSpPr>
            <a:spLocks noChangeArrowheads="1"/>
          </p:cNvSpPr>
          <p:nvPr/>
        </p:nvSpPr>
        <p:spPr bwMode="auto">
          <a:xfrm>
            <a:off x="6731314" y="5877272"/>
            <a:ext cx="3129027" cy="84420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Поддержка на создание благоприятных условий для устойчивого производства молочной продукции </a:t>
            </a:r>
            <a:r>
              <a:rPr lang="ru-RU" altLang="ru-RU" sz="1200" b="1" dirty="0" smtClean="0">
                <a:solidFill>
                  <a:srgbClr val="C00000"/>
                </a:solidFill>
                <a:latin typeface="Times New Roman" panose="02020603050405020304" pitchFamily="18" charset="0"/>
                <a:cs typeface="Times New Roman" panose="02020603050405020304" pitchFamily="18" charset="0"/>
              </a:rPr>
              <a:t>8 568,4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8" name="Rectangle 5">
            <a:extLst>
              <a:ext uri="{FF2B5EF4-FFF2-40B4-BE49-F238E27FC236}">
                <a16:creationId xmlns:a16="http://schemas.microsoft.com/office/drawing/2014/main" id="{AE0EC2EE-CB34-9D09-6A90-9D27F83411F7}"/>
              </a:ext>
            </a:extLst>
          </p:cNvPr>
          <p:cNvSpPr>
            <a:spLocks noChangeArrowheads="1"/>
          </p:cNvSpPr>
          <p:nvPr/>
        </p:nvSpPr>
        <p:spPr bwMode="auto">
          <a:xfrm>
            <a:off x="6731314" y="2424627"/>
            <a:ext cx="3062937" cy="56947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Субсидия на возмещение расходов по обустройству участков  любительского </a:t>
            </a:r>
            <a:r>
              <a:rPr lang="ru-RU" altLang="ru-RU" sz="1200" b="1" dirty="0" smtClean="0">
                <a:solidFill>
                  <a:srgbClr val="002060"/>
                </a:solidFill>
                <a:latin typeface="Times New Roman" panose="02020603050405020304" pitchFamily="18" charset="0"/>
                <a:cs typeface="Times New Roman" panose="02020603050405020304" pitchFamily="18" charset="0"/>
              </a:rPr>
              <a:t>рыболовства </a:t>
            </a:r>
            <a:r>
              <a:rPr lang="ru-RU" altLang="ru-RU" sz="1200" b="1" dirty="0" smtClean="0">
                <a:solidFill>
                  <a:srgbClr val="C00000"/>
                </a:solidFill>
                <a:latin typeface="Times New Roman" panose="02020603050405020304" pitchFamily="18" charset="0"/>
                <a:cs typeface="Times New Roman" panose="02020603050405020304" pitchFamily="18" charset="0"/>
              </a:rPr>
              <a:t>705,6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4" name="Rectangle 5">
            <a:extLst>
              <a:ext uri="{FF2B5EF4-FFF2-40B4-BE49-F238E27FC236}">
                <a16:creationId xmlns:a16="http://schemas.microsoft.com/office/drawing/2014/main" id="{9187DF9F-C431-A6F3-5D06-9B03ECA7AF26}"/>
              </a:ext>
            </a:extLst>
          </p:cNvPr>
          <p:cNvSpPr>
            <a:spLocks noChangeArrowheads="1"/>
          </p:cNvSpPr>
          <p:nvPr/>
        </p:nvSpPr>
        <p:spPr bwMode="auto">
          <a:xfrm>
            <a:off x="314645" y="5017123"/>
            <a:ext cx="2977194" cy="63325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Материальное обеспечение учреждений </a:t>
            </a:r>
            <a:r>
              <a:rPr lang="ru-RU" altLang="ru-RU" sz="1200" b="1" dirty="0" smtClean="0">
                <a:solidFill>
                  <a:srgbClr val="002060"/>
                </a:solidFill>
                <a:latin typeface="Times New Roman" panose="02020603050405020304" pitchFamily="18" charset="0"/>
                <a:cs typeface="Times New Roman" panose="02020603050405020304" pitchFamily="18" charset="0"/>
              </a:rPr>
              <a:t>культуры </a:t>
            </a:r>
            <a:r>
              <a:rPr lang="ru-RU" altLang="ru-RU" sz="1200" b="1" dirty="0" smtClean="0">
                <a:solidFill>
                  <a:srgbClr val="FF0000"/>
                </a:solidFill>
                <a:cs typeface="Times New Roman" panose="02020603050405020304" pitchFamily="18" charset="0"/>
              </a:rPr>
              <a:t>1 607,1 </a:t>
            </a:r>
            <a:r>
              <a:rPr lang="ru-RU" altLang="ru-RU" sz="1200" b="1" dirty="0">
                <a:solidFill>
                  <a:srgbClr val="002060"/>
                </a:solidFill>
                <a:cs typeface="Times New Roman" panose="02020603050405020304" pitchFamily="18" charset="0"/>
              </a:rPr>
              <a:t>тыс. руб.</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6" name="Rectangle 5">
            <a:extLst>
              <a:ext uri="{FF2B5EF4-FFF2-40B4-BE49-F238E27FC236}">
                <a16:creationId xmlns:a16="http://schemas.microsoft.com/office/drawing/2014/main" id="{60E84EF5-4F47-2F9A-F6AB-2EE29EA0E7D8}"/>
              </a:ext>
            </a:extLst>
          </p:cNvPr>
          <p:cNvSpPr>
            <a:spLocks noChangeArrowheads="1"/>
          </p:cNvSpPr>
          <p:nvPr/>
        </p:nvSpPr>
        <p:spPr bwMode="auto">
          <a:xfrm>
            <a:off x="6731314" y="4007553"/>
            <a:ext cx="3129027" cy="48330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Мероприятия по обеспечению жильем молодых семей </a:t>
            </a:r>
            <a:r>
              <a:rPr lang="ru-RU" altLang="ru-RU" sz="1200" b="1" dirty="0" smtClean="0">
                <a:solidFill>
                  <a:srgbClr val="C00000"/>
                </a:solidFill>
                <a:latin typeface="Times New Roman" panose="02020603050405020304" pitchFamily="18" charset="0"/>
                <a:cs typeface="Times New Roman" panose="02020603050405020304" pitchFamily="18" charset="0"/>
              </a:rPr>
              <a:t>7 315,0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7" name="Rectangle 5">
            <a:extLst>
              <a:ext uri="{FF2B5EF4-FFF2-40B4-BE49-F238E27FC236}">
                <a16:creationId xmlns:a16="http://schemas.microsoft.com/office/drawing/2014/main" id="{F186C8C3-5132-32B3-927B-10FADE4DF8A4}"/>
              </a:ext>
            </a:extLst>
          </p:cNvPr>
          <p:cNvSpPr>
            <a:spLocks noChangeArrowheads="1"/>
          </p:cNvSpPr>
          <p:nvPr/>
        </p:nvSpPr>
        <p:spPr bwMode="auto">
          <a:xfrm>
            <a:off x="6731314" y="4628945"/>
            <a:ext cx="3129585" cy="115904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жилыми помещениями детей-сирот и детей, оставшихся без попечения родителей, а также лиц из числа детей-сирот и детей, оставшихся без попечения родителей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59 766,3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 name="Прямоугольник 2"/>
          <p:cNvSpPr/>
          <p:nvPr/>
        </p:nvSpPr>
        <p:spPr>
          <a:xfrm>
            <a:off x="314644" y="4259936"/>
            <a:ext cx="2977194" cy="646331"/>
          </a:xfrm>
          <a:prstGeom prst="rect">
            <a:avLst/>
          </a:prstGeom>
          <a:solidFill>
            <a:schemeClr val="accent3">
              <a:lumMod val="40000"/>
              <a:lumOff val="60000"/>
            </a:schemeClr>
          </a:solidFill>
        </p:spPr>
        <p:txBody>
          <a:bodyPr wrap="square">
            <a:spAutoFit/>
          </a:bodyPr>
          <a:lstStyle/>
          <a:p>
            <a:pPr algn="ctr" eaLnBrk="1" hangingPunct="1">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altLang="ru-RU" sz="1200" b="1" dirty="0">
                <a:solidFill>
                  <a:srgbClr val="002060"/>
                </a:solidFill>
                <a:cs typeface="Times New Roman" panose="02020603050405020304" pitchFamily="18" charset="0"/>
              </a:rPr>
              <a:t>Поддержка, популяризация и развитие физической культуры и </a:t>
            </a:r>
            <a:r>
              <a:rPr lang="ru-RU" altLang="ru-RU" sz="1200" b="1" dirty="0" smtClean="0">
                <a:solidFill>
                  <a:srgbClr val="002060"/>
                </a:solidFill>
                <a:cs typeface="Times New Roman" panose="02020603050405020304" pitchFamily="18" charset="0"/>
              </a:rPr>
              <a:t>спорта </a:t>
            </a:r>
            <a:r>
              <a:rPr lang="ru-RU" altLang="ru-RU" sz="1200" b="1" dirty="0" smtClean="0">
                <a:solidFill>
                  <a:srgbClr val="FF0000"/>
                </a:solidFill>
                <a:cs typeface="Times New Roman" panose="02020603050405020304" pitchFamily="18" charset="0"/>
              </a:rPr>
              <a:t>8 115,2 </a:t>
            </a:r>
            <a:r>
              <a:rPr lang="ru-RU" altLang="ru-RU" sz="1200" b="1" dirty="0">
                <a:solidFill>
                  <a:srgbClr val="002060"/>
                </a:solidFill>
                <a:cs typeface="Times New Roman" panose="02020603050405020304" pitchFamily="18" charset="0"/>
              </a:rPr>
              <a:t>тыс. руб.</a:t>
            </a:r>
          </a:p>
        </p:txBody>
      </p:sp>
      <p:sp>
        <p:nvSpPr>
          <p:cNvPr id="22" name="Rectangle 5"/>
          <p:cNvSpPr>
            <a:spLocks noChangeArrowheads="1"/>
          </p:cNvSpPr>
          <p:nvPr/>
        </p:nvSpPr>
        <p:spPr bwMode="auto">
          <a:xfrm>
            <a:off x="6735849" y="1896745"/>
            <a:ext cx="3062937" cy="47596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Субсидирование северного </a:t>
            </a:r>
            <a:r>
              <a:rPr lang="ru-RU" altLang="ru-RU" sz="1200" b="1" dirty="0" smtClean="0">
                <a:solidFill>
                  <a:srgbClr val="002060"/>
                </a:solidFill>
                <a:latin typeface="Times New Roman" panose="02020603050405020304" pitchFamily="18" charset="0"/>
                <a:cs typeface="Times New Roman" panose="02020603050405020304" pitchFamily="18" charset="0"/>
              </a:rPr>
              <a:t>оленеводства </a:t>
            </a:r>
            <a:r>
              <a:rPr lang="ru-RU" altLang="ru-RU" sz="1200" b="1" dirty="0" smtClean="0">
                <a:solidFill>
                  <a:srgbClr val="C00000"/>
                </a:solidFill>
                <a:latin typeface="Times New Roman" panose="02020603050405020304" pitchFamily="18" charset="0"/>
                <a:cs typeface="Times New Roman" panose="02020603050405020304" pitchFamily="18" charset="0"/>
              </a:rPr>
              <a:t>1 485,6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731314" y="3046020"/>
            <a:ext cx="3062937" cy="830997"/>
          </a:xfrm>
          <a:prstGeom prst="rect">
            <a:avLst/>
          </a:prstGeom>
          <a:solidFill>
            <a:schemeClr val="accent3">
              <a:lumMod val="40000"/>
              <a:lumOff val="60000"/>
            </a:schemeClr>
          </a:solidFill>
        </p:spPr>
        <p:txBody>
          <a:bodyPr wrap="square">
            <a:spAutoFit/>
          </a:bodyPr>
          <a:lstStyle/>
          <a:p>
            <a:pPr algn="ctr" eaLnBrk="1" hangingPunct="1">
              <a:buNone/>
            </a:pPr>
            <a:r>
              <a:rPr lang="ru-RU" altLang="ru-RU" sz="1200" b="1" dirty="0">
                <a:solidFill>
                  <a:srgbClr val="002060"/>
                </a:solidFill>
                <a:cs typeface="Times New Roman" panose="02020603050405020304" pitchFamily="18" charset="0"/>
              </a:rPr>
              <a:t>Обеспечение проведения олимпиад и других мероприятий  в муниципальном образовании Чукотский  муниципальный </a:t>
            </a:r>
            <a:r>
              <a:rPr lang="ru-RU" altLang="ru-RU" sz="1200" b="1" dirty="0" smtClean="0">
                <a:solidFill>
                  <a:srgbClr val="002060"/>
                </a:solidFill>
                <a:cs typeface="Times New Roman" panose="02020603050405020304" pitchFamily="18" charset="0"/>
              </a:rPr>
              <a:t>район </a:t>
            </a:r>
            <a:r>
              <a:rPr lang="ru-RU" altLang="ru-RU" sz="1200" b="1" dirty="0" smtClean="0">
                <a:solidFill>
                  <a:srgbClr val="FF0000"/>
                </a:solidFill>
                <a:cs typeface="Times New Roman" panose="02020603050405020304" pitchFamily="18" charset="0"/>
              </a:rPr>
              <a:t>1 365,8</a:t>
            </a:r>
            <a:r>
              <a:rPr lang="ru-RU" altLang="ru-RU" sz="1200" b="1" dirty="0" smtClean="0">
                <a:solidFill>
                  <a:srgbClr val="002060"/>
                </a:solidFill>
                <a:cs typeface="Times New Roman" panose="02020603050405020304" pitchFamily="18" charset="0"/>
              </a:rPr>
              <a:t> </a:t>
            </a:r>
            <a:r>
              <a:rPr lang="ru-RU" altLang="ru-RU" sz="1200" b="1" dirty="0">
                <a:solidFill>
                  <a:srgbClr val="002060"/>
                </a:solidFill>
                <a:cs typeface="Times New Roman" panose="02020603050405020304" pitchFamily="18" charset="0"/>
              </a:rPr>
              <a:t>тыс. руб.</a:t>
            </a:r>
          </a:p>
        </p:txBody>
      </p:sp>
      <p:sp>
        <p:nvSpPr>
          <p:cNvPr id="25" name="Rectangle 7"/>
          <p:cNvSpPr>
            <a:spLocks noChangeArrowheads="1"/>
          </p:cNvSpPr>
          <p:nvPr/>
        </p:nvSpPr>
        <p:spPr bwMode="auto">
          <a:xfrm>
            <a:off x="3586231" y="2994098"/>
            <a:ext cx="2982465" cy="79175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Проектно-изыскательские, ремонтные работы, строительство и реконструкция объектов культуры, </a:t>
            </a:r>
            <a:r>
              <a:rPr lang="ru-RU" altLang="ru-RU" sz="1200" b="1" dirty="0" smtClean="0">
                <a:solidFill>
                  <a:srgbClr val="002060"/>
                </a:solidFill>
                <a:latin typeface="Times New Roman" panose="02020603050405020304" pitchFamily="18" charset="0"/>
                <a:cs typeface="Times New Roman" panose="02020603050405020304" pitchFamily="18" charset="0"/>
              </a:rPr>
              <a:t>спорта </a:t>
            </a:r>
            <a:r>
              <a:rPr lang="ru-RU" altLang="ru-RU" sz="1200" b="1" dirty="0" smtClean="0">
                <a:solidFill>
                  <a:srgbClr val="FF0000"/>
                </a:solidFill>
                <a:latin typeface="Times New Roman" panose="02020603050405020304" pitchFamily="18" charset="0"/>
                <a:cs typeface="Times New Roman" panose="02020603050405020304" pitchFamily="18" charset="0"/>
              </a:rPr>
              <a:t>18 435,7</a:t>
            </a:r>
            <a:r>
              <a:rPr lang="ru-RU" altLang="ru-RU" sz="1200" b="1" dirty="0" smtClean="0">
                <a:solidFill>
                  <a:srgbClr val="FF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Tree>
    <p:extLst>
      <p:ext uri="{BB962C8B-B14F-4D97-AF65-F5344CB8AC3E}">
        <p14:creationId xmlns:p14="http://schemas.microsoft.com/office/powerpoint/2010/main" val="219700453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7"/>
                                        </p:tgtEl>
                                        <p:attrNameLst>
                                          <p:attrName>style.visibility</p:attrName>
                                        </p:attrNameLst>
                                      </p:cBhvr>
                                      <p:to>
                                        <p:strVal val="visible"/>
                                      </p:to>
                                    </p:set>
                                    <p:animEffect transition="in" filter="randombar(vertical)">
                                      <p:cBhvr additive="repl">
                                        <p:cTn id="28" dur="2000"/>
                                        <p:tgtEl>
                                          <p:spTgt spid="7"/>
                                        </p:tgtEl>
                                      </p:cBhvr>
                                    </p:animEffect>
                                  </p:childTnLst>
                                </p:cTn>
                              </p:par>
                              <p:par>
                                <p:cTn id="29" presetID="14" presetClass="entr" presetSubtype="5" fill="hold" nodeType="withEffect">
                                  <p:stCondLst>
                                    <p:cond delay="0"/>
                                  </p:stCondLst>
                                  <p:childTnLst>
                                    <p:set>
                                      <p:cBhvr additive="repl">
                                        <p:cTn id="30" dur="1" fill="hold">
                                          <p:stCondLst>
                                            <p:cond delay="0"/>
                                          </p:stCondLst>
                                        </p:cTn>
                                        <p:tgtEl>
                                          <p:spTgt spid="8"/>
                                        </p:tgtEl>
                                        <p:attrNameLst>
                                          <p:attrName>style.visibility</p:attrName>
                                        </p:attrNameLst>
                                      </p:cBhvr>
                                      <p:to>
                                        <p:strVal val="visible"/>
                                      </p:to>
                                    </p:set>
                                    <p:animEffect transition="in" filter="randombar(vertical)">
                                      <p:cBhvr additive="repl">
                                        <p:cTn id="31" dur="2000"/>
                                        <p:tgtEl>
                                          <p:spTgt spid="8"/>
                                        </p:tgtEl>
                                      </p:cBhvr>
                                    </p:animEffect>
                                  </p:childTnLst>
                                </p:cTn>
                              </p:par>
                            </p:childTnLst>
                          </p:cTn>
                        </p:par>
                        <p:par>
                          <p:cTn id="32" fill="hold">
                            <p:stCondLst>
                              <p:cond delay="8000"/>
                            </p:stCondLst>
                            <p:childTnLst>
                              <p:par>
                                <p:cTn id="33" presetID="14" presetClass="entr" presetSubtype="10" fill="hold" nodeType="afterEffect">
                                  <p:stCondLst>
                                    <p:cond delay="0"/>
                                  </p:stCondLst>
                                  <p:childTnLst>
                                    <p:set>
                                      <p:cBhvr additive="repl">
                                        <p:cTn id="34" dur="1" fill="hold">
                                          <p:stCondLst>
                                            <p:cond delay="0"/>
                                          </p:stCondLst>
                                        </p:cTn>
                                        <p:tgtEl>
                                          <p:spTgt spid="11"/>
                                        </p:tgtEl>
                                        <p:attrNameLst>
                                          <p:attrName>style.visibility</p:attrName>
                                        </p:attrNameLst>
                                      </p:cBhvr>
                                      <p:to>
                                        <p:strVal val="visible"/>
                                      </p:to>
                                    </p:set>
                                    <p:animEffect transition="in" filter="randombar(horizontal)">
                                      <p:cBhvr additive="repl">
                                        <p:cTn id="35" dur="2000"/>
                                        <p:tgtEl>
                                          <p:spTgt spid="11"/>
                                        </p:tgtEl>
                                      </p:cBhvr>
                                    </p:animEffect>
                                  </p:childTnLst>
                                </p:cTn>
                              </p:par>
                            </p:childTnLst>
                          </p:cTn>
                        </p:par>
                        <p:par>
                          <p:cTn id="36" fill="hold">
                            <p:stCondLst>
                              <p:cond delay="10000"/>
                            </p:stCondLst>
                            <p:childTnLst>
                              <p:par>
                                <p:cTn id="37" presetID="14" presetClass="entr" presetSubtype="10" fill="hold" nodeType="afterEffect">
                                  <p:stCondLst>
                                    <p:cond delay="0"/>
                                  </p:stCondLst>
                                  <p:childTnLst>
                                    <p:set>
                                      <p:cBhvr additive="repl">
                                        <p:cTn id="38" dur="1" fill="hold">
                                          <p:stCondLst>
                                            <p:cond delay="0"/>
                                          </p:stCondLst>
                                        </p:cTn>
                                        <p:tgtEl>
                                          <p:spTgt spid="12"/>
                                        </p:tgtEl>
                                        <p:attrNameLst>
                                          <p:attrName>style.visibility</p:attrName>
                                        </p:attrNameLst>
                                      </p:cBhvr>
                                      <p:to>
                                        <p:strVal val="visible"/>
                                      </p:to>
                                    </p:set>
                                    <p:animEffect transition="in" filter="randombar(horizontal)">
                                      <p:cBhvr additive="repl">
                                        <p:cTn id="39" dur="2000"/>
                                        <p:tgtEl>
                                          <p:spTgt spid="12"/>
                                        </p:tgtEl>
                                      </p:cBhvr>
                                    </p:animEffect>
                                  </p:childTnLst>
                                </p:cTn>
                              </p:par>
                            </p:childTnLst>
                          </p:cTn>
                        </p:par>
                        <p:par>
                          <p:cTn id="40" fill="hold">
                            <p:stCondLst>
                              <p:cond delay="12000"/>
                            </p:stCondLst>
                            <p:childTnLst>
                              <p:par>
                                <p:cTn id="41" presetID="14" presetClass="entr" presetSubtype="10" fill="hold" nodeType="afterEffect">
                                  <p:stCondLst>
                                    <p:cond delay="0"/>
                                  </p:stCondLst>
                                  <p:childTnLst>
                                    <p:set>
                                      <p:cBhvr additive="repl">
                                        <p:cTn id="42" dur="1" fill="hold">
                                          <p:stCondLst>
                                            <p:cond delay="0"/>
                                          </p:stCondLst>
                                        </p:cTn>
                                        <p:tgtEl>
                                          <p:spTgt spid="14"/>
                                        </p:tgtEl>
                                        <p:attrNameLst>
                                          <p:attrName>style.visibility</p:attrName>
                                        </p:attrNameLst>
                                      </p:cBhvr>
                                      <p:to>
                                        <p:strVal val="visible"/>
                                      </p:to>
                                    </p:set>
                                    <p:animEffect transition="in" filter="randombar(horizontal)">
                                      <p:cBhvr additive="repl">
                                        <p:cTn id="43" dur="2000"/>
                                        <p:tgtEl>
                                          <p:spTgt spid="14"/>
                                        </p:tgtEl>
                                      </p:cBhvr>
                                    </p:animEffect>
                                  </p:childTnLst>
                                </p:cTn>
                              </p:par>
                            </p:childTnLst>
                          </p:cTn>
                        </p:par>
                        <p:par>
                          <p:cTn id="44" fill="hold">
                            <p:stCondLst>
                              <p:cond delay="14000"/>
                            </p:stCondLst>
                            <p:childTnLst>
                              <p:par>
                                <p:cTn id="45" presetID="14" presetClass="entr" presetSubtype="10" fill="hold" nodeType="afterEffect">
                                  <p:stCondLst>
                                    <p:cond delay="0"/>
                                  </p:stCondLst>
                                  <p:childTnLst>
                                    <p:set>
                                      <p:cBhvr additive="repl">
                                        <p:cTn id="46" dur="1" fill="hold">
                                          <p:stCondLst>
                                            <p:cond delay="0"/>
                                          </p:stCondLst>
                                        </p:cTn>
                                        <p:tgtEl>
                                          <p:spTgt spid="17"/>
                                        </p:tgtEl>
                                        <p:attrNameLst>
                                          <p:attrName>style.visibility</p:attrName>
                                        </p:attrNameLst>
                                      </p:cBhvr>
                                      <p:to>
                                        <p:strVal val="visible"/>
                                      </p:to>
                                    </p:set>
                                    <p:animEffect transition="in" filter="randombar(horizontal)">
                                      <p:cBhvr additive="repl">
                                        <p:cTn id="47" dur="2000"/>
                                        <p:tgtEl>
                                          <p:spTgt spid="17"/>
                                        </p:tgtEl>
                                      </p:cBhvr>
                                    </p:animEffect>
                                  </p:childTnLst>
                                </p:cTn>
                              </p:par>
                            </p:childTnLst>
                          </p:cTn>
                        </p:par>
                        <p:par>
                          <p:cTn id="48" fill="hold">
                            <p:stCondLst>
                              <p:cond delay="16000"/>
                            </p:stCondLst>
                            <p:childTnLst>
                              <p:par>
                                <p:cTn id="49" presetID="14" presetClass="entr" presetSubtype="10" fill="hold" nodeType="afterEffect">
                                  <p:stCondLst>
                                    <p:cond delay="0"/>
                                  </p:stCondLst>
                                  <p:childTnLst>
                                    <p:set>
                                      <p:cBhvr additive="repl">
                                        <p:cTn id="50" dur="1" fill="hold">
                                          <p:stCondLst>
                                            <p:cond delay="0"/>
                                          </p:stCondLst>
                                        </p:cTn>
                                        <p:tgtEl>
                                          <p:spTgt spid="18"/>
                                        </p:tgtEl>
                                        <p:attrNameLst>
                                          <p:attrName>style.visibility</p:attrName>
                                        </p:attrNameLst>
                                      </p:cBhvr>
                                      <p:to>
                                        <p:strVal val="visible"/>
                                      </p:to>
                                    </p:set>
                                    <p:animEffect transition="in" filter="randombar(horizontal)">
                                      <p:cBhvr additive="repl">
                                        <p:cTn id="51" dur="2000"/>
                                        <p:tgtEl>
                                          <p:spTgt spid="18"/>
                                        </p:tgtEl>
                                      </p:cBhvr>
                                    </p:animEffect>
                                  </p:childTnLst>
                                </p:cTn>
                              </p:par>
                            </p:childTnLst>
                          </p:cTn>
                        </p:par>
                        <p:par>
                          <p:cTn id="52" fill="hold">
                            <p:stCondLst>
                              <p:cond delay="18000"/>
                            </p:stCondLst>
                            <p:childTnLst>
                              <p:par>
                                <p:cTn id="53" presetID="14" presetClass="entr" presetSubtype="10" fill="hold" nodeType="afterEffect">
                                  <p:stCondLst>
                                    <p:cond delay="0"/>
                                  </p:stCondLst>
                                  <p:childTnLst>
                                    <p:set>
                                      <p:cBhvr additive="repl">
                                        <p:cTn id="54" dur="1" fill="hold">
                                          <p:stCondLst>
                                            <p:cond delay="0"/>
                                          </p:stCondLst>
                                        </p:cTn>
                                        <p:tgtEl>
                                          <p:spTgt spid="24"/>
                                        </p:tgtEl>
                                        <p:attrNameLst>
                                          <p:attrName>style.visibility</p:attrName>
                                        </p:attrNameLst>
                                      </p:cBhvr>
                                      <p:to>
                                        <p:strVal val="visible"/>
                                      </p:to>
                                    </p:set>
                                    <p:animEffect transition="in" filter="randombar(horizontal)">
                                      <p:cBhvr additive="repl">
                                        <p:cTn id="55" dur="2000"/>
                                        <p:tgtEl>
                                          <p:spTgt spid="24"/>
                                        </p:tgtEl>
                                      </p:cBhvr>
                                    </p:animEffect>
                                  </p:childTnLst>
                                </p:cTn>
                              </p:par>
                            </p:childTnLst>
                          </p:cTn>
                        </p:par>
                        <p:par>
                          <p:cTn id="56" fill="hold">
                            <p:stCondLst>
                              <p:cond delay="20000"/>
                            </p:stCondLst>
                            <p:childTnLst>
                              <p:par>
                                <p:cTn id="57" presetID="14" presetClass="entr" presetSubtype="10" fill="hold" nodeType="afterEffect">
                                  <p:stCondLst>
                                    <p:cond delay="0"/>
                                  </p:stCondLst>
                                  <p:childTnLst>
                                    <p:set>
                                      <p:cBhvr additive="repl">
                                        <p:cTn id="58" dur="1" fill="hold">
                                          <p:stCondLst>
                                            <p:cond delay="0"/>
                                          </p:stCondLst>
                                        </p:cTn>
                                        <p:tgtEl>
                                          <p:spTgt spid="26"/>
                                        </p:tgtEl>
                                        <p:attrNameLst>
                                          <p:attrName>style.visibility</p:attrName>
                                        </p:attrNameLst>
                                      </p:cBhvr>
                                      <p:to>
                                        <p:strVal val="visible"/>
                                      </p:to>
                                    </p:set>
                                    <p:animEffect transition="in" filter="randombar(horizontal)">
                                      <p:cBhvr additive="repl">
                                        <p:cTn id="59" dur="2000"/>
                                        <p:tgtEl>
                                          <p:spTgt spid="26"/>
                                        </p:tgtEl>
                                      </p:cBhvr>
                                    </p:animEffect>
                                  </p:childTnLst>
                                </p:cTn>
                              </p:par>
                            </p:childTnLst>
                          </p:cTn>
                        </p:par>
                        <p:par>
                          <p:cTn id="60" fill="hold">
                            <p:stCondLst>
                              <p:cond delay="22000"/>
                            </p:stCondLst>
                            <p:childTnLst>
                              <p:par>
                                <p:cTn id="61" presetID="14" presetClass="entr" presetSubtype="10" fill="hold" nodeType="afterEffect">
                                  <p:stCondLst>
                                    <p:cond delay="0"/>
                                  </p:stCondLst>
                                  <p:childTnLst>
                                    <p:set>
                                      <p:cBhvr additive="repl">
                                        <p:cTn id="62" dur="1" fill="hold">
                                          <p:stCondLst>
                                            <p:cond delay="0"/>
                                          </p:stCondLst>
                                        </p:cTn>
                                        <p:tgtEl>
                                          <p:spTgt spid="27"/>
                                        </p:tgtEl>
                                        <p:attrNameLst>
                                          <p:attrName>style.visibility</p:attrName>
                                        </p:attrNameLst>
                                      </p:cBhvr>
                                      <p:to>
                                        <p:strVal val="visible"/>
                                      </p:to>
                                    </p:set>
                                    <p:animEffect transition="in" filter="randombar(horizontal)">
                                      <p:cBhvr additive="repl">
                                        <p:cTn id="63" dur="2000"/>
                                        <p:tgtEl>
                                          <p:spTgt spid="27"/>
                                        </p:tgtEl>
                                      </p:cBhvr>
                                    </p:animEffect>
                                  </p:childTnLst>
                                </p:cTn>
                              </p:par>
                            </p:childTnLst>
                          </p:cTn>
                        </p:par>
                        <p:par>
                          <p:cTn id="64" fill="hold">
                            <p:stCondLst>
                              <p:cond delay="24000"/>
                            </p:stCondLst>
                            <p:childTnLst>
                              <p:par>
                                <p:cTn id="65" presetID="14" presetClass="entr" presetSubtype="10" fill="hold" nodeType="afterEffect">
                                  <p:stCondLst>
                                    <p:cond delay="0"/>
                                  </p:stCondLst>
                                  <p:childTnLst>
                                    <p:set>
                                      <p:cBhvr additive="repl">
                                        <p:cTn id="66" dur="1" fill="hold">
                                          <p:stCondLst>
                                            <p:cond delay="0"/>
                                          </p:stCondLst>
                                        </p:cTn>
                                        <p:tgtEl>
                                          <p:spTgt spid="22"/>
                                        </p:tgtEl>
                                        <p:attrNameLst>
                                          <p:attrName>style.visibility</p:attrName>
                                        </p:attrNameLst>
                                      </p:cBhvr>
                                      <p:to>
                                        <p:strVal val="visible"/>
                                      </p:to>
                                    </p:set>
                                    <p:animEffect transition="in" filter="randombar(horizontal)">
                                      <p:cBhvr additive="repl">
                                        <p:cTn id="67" dur="2000"/>
                                        <p:tgtEl>
                                          <p:spTgt spid="22"/>
                                        </p:tgtEl>
                                      </p:cBhvr>
                                    </p:animEffect>
                                  </p:childTnLst>
                                </p:cTn>
                              </p:par>
                              <p:par>
                                <p:cTn id="68" presetID="14" presetClass="entr" presetSubtype="5" fill="hold" nodeType="withEffect">
                                  <p:stCondLst>
                                    <p:cond delay="0"/>
                                  </p:stCondLst>
                                  <p:childTnLst>
                                    <p:set>
                                      <p:cBhvr additive="repl">
                                        <p:cTn id="69" dur="1" fill="hold">
                                          <p:stCondLst>
                                            <p:cond delay="0"/>
                                          </p:stCondLst>
                                        </p:cTn>
                                        <p:tgtEl>
                                          <p:spTgt spid="25"/>
                                        </p:tgtEl>
                                        <p:attrNameLst>
                                          <p:attrName>style.visibility</p:attrName>
                                        </p:attrNameLst>
                                      </p:cBhvr>
                                      <p:to>
                                        <p:strVal val="visible"/>
                                      </p:to>
                                    </p:set>
                                    <p:animEffect transition="in" filter="randombar(vertical)">
                                      <p:cBhvr additive="repl">
                                        <p:cTn id="7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9006728-F6C8-40AD-85F7-485A73D22285}" type="slidenum">
              <a:rPr lang="ru-RU" altLang="ru-RU" sz="1400">
                <a:solidFill>
                  <a:srgbClr val="000000"/>
                </a:solidFill>
                <a:latin typeface="Times New Roman" panose="02020603050405020304" pitchFamily="18" charset="0"/>
              </a:rPr>
              <a:pPr algn="r" eaLnBrk="1" hangingPunct="1">
                <a:spcBef>
                  <a:spcPct val="0"/>
                </a:spcBef>
                <a:buFontTx/>
                <a:buNone/>
              </a:pPr>
              <a:t>36</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08006" y="251529"/>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dirty="0">
                <a:solidFill>
                  <a:srgbClr val="333399"/>
                </a:solidFill>
                <a:latin typeface="Bookman Old Style" panose="02050604050505020204" pitchFamily="18" charset="0"/>
              </a:rPr>
              <a:t>Основные мероприятия муниципальных программ муниципального образования Чукотский муниципальный район</a:t>
            </a:r>
            <a:endParaRPr lang="ru-RU" altLang="ru-RU" sz="1600" b="1" dirty="0">
              <a:solidFill>
                <a:srgbClr val="333399"/>
              </a:solidFill>
              <a:latin typeface="Bookman Old Style" panose="02050604050505020204" pitchFamily="18" charset="0"/>
            </a:endParaRPr>
          </a:p>
        </p:txBody>
      </p:sp>
      <p:sp>
        <p:nvSpPr>
          <p:cNvPr id="30723" name="Rectangle 3"/>
          <p:cNvSpPr>
            <a:spLocks noChangeArrowheads="1"/>
          </p:cNvSpPr>
          <p:nvPr/>
        </p:nvSpPr>
        <p:spPr bwMode="auto">
          <a:xfrm>
            <a:off x="397209" y="1016068"/>
            <a:ext cx="9217025" cy="327113"/>
          </a:xfrm>
          <a:prstGeom prst="rect">
            <a:avLst/>
          </a:prstGeom>
          <a:noFill/>
          <a:ln w="9360">
            <a:no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r>
              <a:rPr lang="ru-RU" altLang="ru-RU" sz="1800" b="1" dirty="0">
                <a:solidFill>
                  <a:srgbClr val="333399"/>
                </a:solidFill>
                <a:latin typeface="Times New Roman" panose="02020603050405020304" pitchFamily="18" charset="0"/>
              </a:rPr>
              <a:t>продолжение</a:t>
            </a:r>
          </a:p>
        </p:txBody>
      </p:sp>
      <p:sp>
        <p:nvSpPr>
          <p:cNvPr id="30724" name="Rectangle 4"/>
          <p:cNvSpPr>
            <a:spLocks noChangeArrowheads="1"/>
          </p:cNvSpPr>
          <p:nvPr/>
        </p:nvSpPr>
        <p:spPr bwMode="auto">
          <a:xfrm>
            <a:off x="314644" y="1124745"/>
            <a:ext cx="2998812" cy="55271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Содержание межселенных дорог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15 750,9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30725" name="Rectangle 5"/>
          <p:cNvSpPr>
            <a:spLocks noChangeArrowheads="1"/>
          </p:cNvSpPr>
          <p:nvPr/>
        </p:nvSpPr>
        <p:spPr bwMode="auto">
          <a:xfrm>
            <a:off x="297149" y="4853435"/>
            <a:ext cx="3011204" cy="44777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муниципальным </a:t>
            </a:r>
            <a:r>
              <a:rPr lang="ru-RU" altLang="ru-RU" sz="1200" b="1" dirty="0" smtClean="0">
                <a:solidFill>
                  <a:srgbClr val="002060"/>
                </a:solidFill>
                <a:latin typeface="Times New Roman" panose="02020603050405020304" pitchFamily="18" charset="0"/>
                <a:cs typeface="Times New Roman" panose="02020603050405020304" pitchFamily="18" charset="0"/>
              </a:rPr>
              <a:t>имуществом </a:t>
            </a:r>
            <a:r>
              <a:rPr lang="ru-RU" altLang="ru-RU" sz="1200" b="1" dirty="0" smtClean="0">
                <a:solidFill>
                  <a:srgbClr val="C00000"/>
                </a:solidFill>
                <a:latin typeface="Times New Roman" panose="02020603050405020304" pitchFamily="18" charset="0"/>
                <a:cs typeface="Times New Roman" panose="02020603050405020304" pitchFamily="18" charset="0"/>
              </a:rPr>
              <a:t>850,0</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30727" name="Rectangle 7"/>
          <p:cNvSpPr>
            <a:spLocks noChangeArrowheads="1"/>
          </p:cNvSpPr>
          <p:nvPr/>
        </p:nvSpPr>
        <p:spPr bwMode="auto">
          <a:xfrm>
            <a:off x="323565" y="2246359"/>
            <a:ext cx="3009017" cy="689871"/>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предпринимательства в сельской местности </a:t>
            </a:r>
            <a:r>
              <a:rPr lang="ru-RU" altLang="ru-RU" sz="1200" b="1" dirty="0" smtClean="0">
                <a:solidFill>
                  <a:srgbClr val="C00000"/>
                </a:solidFill>
                <a:latin typeface="Times New Roman" panose="02020603050405020304" pitchFamily="18" charset="0"/>
                <a:cs typeface="Times New Roman" panose="02020603050405020304" pitchFamily="18" charset="0"/>
              </a:rPr>
              <a:t>12 622,4</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 name="TextBox 1"/>
          <p:cNvSpPr txBox="1"/>
          <p:nvPr/>
        </p:nvSpPr>
        <p:spPr>
          <a:xfrm>
            <a:off x="309541" y="1747729"/>
            <a:ext cx="2998812" cy="42836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2060"/>
                </a:solidFill>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dirty="0"/>
              <a:t>Ремонт участков межселенных дорог </a:t>
            </a:r>
          </a:p>
          <a:p>
            <a:r>
              <a:rPr lang="ru-RU" dirty="0">
                <a:solidFill>
                  <a:srgbClr val="C00000"/>
                </a:solidFill>
              </a:rPr>
              <a:t>15 750,9 </a:t>
            </a:r>
            <a:r>
              <a:rPr lang="ru-RU" dirty="0"/>
              <a:t>тыс. руб.</a:t>
            </a:r>
          </a:p>
        </p:txBody>
      </p:sp>
      <p:pic>
        <p:nvPicPr>
          <p:cNvPr id="5" name="Рисунок 4">
            <a:extLst>
              <a:ext uri="{FF2B5EF4-FFF2-40B4-BE49-F238E27FC236}">
                <a16:creationId xmlns:a16="http://schemas.microsoft.com/office/drawing/2014/main" id="{DA8ECC1D-AA19-93A5-6F33-AB79F8541307}"/>
              </a:ext>
            </a:extLst>
          </p:cNvPr>
          <p:cNvPicPr>
            <a:picLocks noChangeAspect="1"/>
          </p:cNvPicPr>
          <p:nvPr/>
        </p:nvPicPr>
        <p:blipFill>
          <a:blip r:embed="rId3"/>
          <a:stretch>
            <a:fillRect/>
          </a:stretch>
        </p:blipFill>
        <p:spPr>
          <a:xfrm>
            <a:off x="425759" y="872998"/>
            <a:ext cx="9236241" cy="54869"/>
          </a:xfrm>
          <a:prstGeom prst="rect">
            <a:avLst/>
          </a:prstGeom>
        </p:spPr>
      </p:pic>
      <p:sp>
        <p:nvSpPr>
          <p:cNvPr id="6" name="Rectangle 7">
            <a:extLst>
              <a:ext uri="{FF2B5EF4-FFF2-40B4-BE49-F238E27FC236}">
                <a16:creationId xmlns:a16="http://schemas.microsoft.com/office/drawing/2014/main" id="{040DB06D-62A0-CA84-18FD-E9F25855EF18}"/>
              </a:ext>
            </a:extLst>
          </p:cNvPr>
          <p:cNvSpPr>
            <a:spLocks noChangeArrowheads="1"/>
          </p:cNvSpPr>
          <p:nvPr/>
        </p:nvSpPr>
        <p:spPr bwMode="auto">
          <a:xfrm>
            <a:off x="304470" y="3028034"/>
            <a:ext cx="3003883" cy="65779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Стимулирование развития торговли и повышение доступности товаров и услуг для населения </a:t>
            </a:r>
            <a:r>
              <a:rPr lang="ru-RU" altLang="ru-RU" sz="1200" b="1" dirty="0" smtClean="0">
                <a:solidFill>
                  <a:srgbClr val="C00000"/>
                </a:solidFill>
                <a:latin typeface="Times New Roman" panose="02020603050405020304" pitchFamily="18" charset="0"/>
                <a:cs typeface="Times New Roman" panose="02020603050405020304" pitchFamily="18" charset="0"/>
              </a:rPr>
              <a:t>165 709,4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8" name="Rectangle 7">
            <a:extLst>
              <a:ext uri="{FF2B5EF4-FFF2-40B4-BE49-F238E27FC236}">
                <a16:creationId xmlns:a16="http://schemas.microsoft.com/office/drawing/2014/main" id="{BB9435D2-C428-07C5-703F-951A91798D6B}"/>
              </a:ext>
            </a:extLst>
          </p:cNvPr>
          <p:cNvSpPr>
            <a:spLocks noChangeArrowheads="1"/>
          </p:cNvSpPr>
          <p:nvPr/>
        </p:nvSpPr>
        <p:spPr bwMode="auto">
          <a:xfrm>
            <a:off x="312309" y="3730274"/>
            <a:ext cx="3003482" cy="44963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Федеральный проект </a:t>
            </a:r>
            <a:r>
              <a:rPr lang="ru-RU" altLang="ru-RU" sz="1200" b="1" dirty="0" smtClean="0">
                <a:solidFill>
                  <a:srgbClr val="002060"/>
                </a:solidFill>
                <a:latin typeface="Times New Roman" panose="02020603050405020304" pitchFamily="18" charset="0"/>
                <a:cs typeface="Times New Roman" panose="02020603050405020304" pitchFamily="18" charset="0"/>
              </a:rPr>
              <a:t>«Жилье» </a:t>
            </a:r>
            <a:r>
              <a:rPr lang="ru-RU" altLang="ru-RU" sz="1200" b="1" dirty="0" smtClean="0">
                <a:solidFill>
                  <a:srgbClr val="C00000"/>
                </a:solidFill>
                <a:latin typeface="Times New Roman" panose="02020603050405020304" pitchFamily="18" charset="0"/>
                <a:cs typeface="Times New Roman" panose="02020603050405020304" pitchFamily="18" charset="0"/>
              </a:rPr>
              <a:t>197 847,1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id="{429EBD2B-3627-0D4F-45D6-B05B9A899BC8}"/>
              </a:ext>
            </a:extLst>
          </p:cNvPr>
          <p:cNvSpPr>
            <a:spLocks noChangeArrowheads="1"/>
          </p:cNvSpPr>
          <p:nvPr/>
        </p:nvSpPr>
        <p:spPr bwMode="auto">
          <a:xfrm>
            <a:off x="297150" y="5801320"/>
            <a:ext cx="3018642" cy="56184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Управление средствами резервного фонда </a:t>
            </a:r>
            <a:r>
              <a:rPr lang="ru-RU" altLang="ru-RU" sz="1200" b="1" dirty="0" smtClean="0">
                <a:solidFill>
                  <a:srgbClr val="C00000"/>
                </a:solidFill>
                <a:latin typeface="Times New Roman" panose="02020603050405020304" pitchFamily="18" charset="0"/>
                <a:cs typeface="Times New Roman" panose="02020603050405020304" pitchFamily="18" charset="0"/>
              </a:rPr>
              <a:t>11 924,3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2" name="Rectangle 5">
            <a:extLst>
              <a:ext uri="{FF2B5EF4-FFF2-40B4-BE49-F238E27FC236}">
                <a16:creationId xmlns:a16="http://schemas.microsoft.com/office/drawing/2014/main" id="{FC6C5053-7EC6-44CC-3A16-3262B8B5B822}"/>
              </a:ext>
            </a:extLst>
          </p:cNvPr>
          <p:cNvSpPr>
            <a:spLocks noChangeArrowheads="1"/>
          </p:cNvSpPr>
          <p:nvPr/>
        </p:nvSpPr>
        <p:spPr bwMode="auto">
          <a:xfrm>
            <a:off x="3520601" y="1082831"/>
            <a:ext cx="3051007" cy="66489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Обслуживание долговых обязательств муниципального образования Чукотский муниципальный район </a:t>
            </a:r>
            <a:r>
              <a:rPr lang="ru-RU" altLang="ru-RU" sz="1200" b="1" dirty="0" smtClean="0">
                <a:solidFill>
                  <a:srgbClr val="C00000"/>
                </a:solidFill>
                <a:latin typeface="Times New Roman" panose="02020603050405020304" pitchFamily="18" charset="0"/>
                <a:cs typeface="Times New Roman" panose="02020603050405020304" pitchFamily="18" charset="0"/>
              </a:rPr>
              <a:t>24,5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3" name="Rectangle 5">
            <a:extLst>
              <a:ext uri="{FF2B5EF4-FFF2-40B4-BE49-F238E27FC236}">
                <a16:creationId xmlns:a16="http://schemas.microsoft.com/office/drawing/2014/main" id="{8EBE6A83-5A41-6F00-EC76-F198A3CD31D0}"/>
              </a:ext>
            </a:extLst>
          </p:cNvPr>
          <p:cNvSpPr>
            <a:spLocks noChangeArrowheads="1"/>
          </p:cNvSpPr>
          <p:nvPr/>
        </p:nvSpPr>
        <p:spPr bwMode="auto">
          <a:xfrm>
            <a:off x="326185" y="4224359"/>
            <a:ext cx="3003483" cy="5584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Обеспечение функционирования муниципальных органов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46 </a:t>
            </a:r>
            <a:r>
              <a:rPr lang="ru-RU" altLang="ru-RU" sz="1200" b="1" dirty="0" smtClean="0">
                <a:solidFill>
                  <a:srgbClr val="C00000"/>
                </a:solidFill>
                <a:latin typeface="Times New Roman" panose="02020603050405020304" pitchFamily="18" charset="0"/>
                <a:cs typeface="Times New Roman" panose="02020603050405020304" pitchFamily="18" charset="0"/>
              </a:rPr>
              <a:t>397,6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14" name="Rectangle 5">
            <a:extLst>
              <a:ext uri="{FF2B5EF4-FFF2-40B4-BE49-F238E27FC236}">
                <a16:creationId xmlns:a16="http://schemas.microsoft.com/office/drawing/2014/main" id="{2267CB99-6EC1-171F-AC17-9BE486AB8C01}"/>
              </a:ext>
            </a:extLst>
          </p:cNvPr>
          <p:cNvSpPr>
            <a:spLocks noChangeArrowheads="1"/>
          </p:cNvSpPr>
          <p:nvPr/>
        </p:nvSpPr>
        <p:spPr bwMode="auto">
          <a:xfrm>
            <a:off x="3520601" y="3393664"/>
            <a:ext cx="3062937" cy="1187464"/>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гражданской обороны, пожарной безопасности, безопасности на водных объектах, защиты населения от чрезвычайных ситуаций и снижения рисков их возникновения на территории муниципального образования Чукотский муниципальный район </a:t>
            </a:r>
            <a:r>
              <a:rPr lang="ru-RU" altLang="ru-RU" sz="1100" b="1" dirty="0">
                <a:solidFill>
                  <a:srgbClr val="C00000"/>
                </a:solidFill>
                <a:latin typeface="Times New Roman" panose="02020603050405020304" pitchFamily="18" charset="0"/>
                <a:cs typeface="Times New Roman" panose="02020603050405020304" pitchFamily="18" charset="0"/>
              </a:rPr>
              <a:t>2 </a:t>
            </a:r>
            <a:r>
              <a:rPr lang="ru-RU" altLang="ru-RU" sz="1100" b="1" dirty="0" smtClean="0">
                <a:solidFill>
                  <a:srgbClr val="C00000"/>
                </a:solidFill>
                <a:latin typeface="Times New Roman" panose="02020603050405020304" pitchFamily="18" charset="0"/>
                <a:cs typeface="Times New Roman" panose="02020603050405020304" pitchFamily="18" charset="0"/>
              </a:rPr>
              <a:t>124,6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7" name="Rectangle 5">
            <a:extLst>
              <a:ext uri="{FF2B5EF4-FFF2-40B4-BE49-F238E27FC236}">
                <a16:creationId xmlns:a16="http://schemas.microsoft.com/office/drawing/2014/main" id="{1350A772-711C-FB57-48C3-4E8DB114161E}"/>
              </a:ext>
            </a:extLst>
          </p:cNvPr>
          <p:cNvSpPr>
            <a:spLocks noChangeArrowheads="1"/>
          </p:cNvSpPr>
          <p:nvPr/>
        </p:nvSpPr>
        <p:spPr bwMode="auto">
          <a:xfrm>
            <a:off x="3544236" y="4659139"/>
            <a:ext cx="3062937" cy="498053"/>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Обеспечение функционирования исполнительно-распорядительных органов местного самоуправления </a:t>
            </a:r>
            <a:r>
              <a:rPr lang="ru-RU" altLang="ru-RU" sz="1100" b="1" dirty="0" smtClean="0">
                <a:solidFill>
                  <a:srgbClr val="C00000"/>
                </a:solidFill>
                <a:latin typeface="Times New Roman" panose="02020603050405020304" pitchFamily="18" charset="0"/>
                <a:cs typeface="Times New Roman" panose="02020603050405020304" pitchFamily="18" charset="0"/>
              </a:rPr>
              <a:t>72 </a:t>
            </a:r>
            <a:r>
              <a:rPr lang="ru-RU" altLang="ru-RU" sz="1100" b="1" dirty="0" smtClean="0">
                <a:solidFill>
                  <a:srgbClr val="C00000"/>
                </a:solidFill>
                <a:latin typeface="Times New Roman" panose="02020603050405020304" pitchFamily="18" charset="0"/>
                <a:cs typeface="Times New Roman" panose="02020603050405020304" pitchFamily="18" charset="0"/>
              </a:rPr>
              <a:t>432,7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8" name="Rectangle 5">
            <a:extLst>
              <a:ext uri="{FF2B5EF4-FFF2-40B4-BE49-F238E27FC236}">
                <a16:creationId xmlns:a16="http://schemas.microsoft.com/office/drawing/2014/main" id="{AE0EC2EE-CB34-9D09-6A90-9D27F83411F7}"/>
              </a:ext>
            </a:extLst>
          </p:cNvPr>
          <p:cNvSpPr>
            <a:spLocks noChangeArrowheads="1"/>
          </p:cNvSpPr>
          <p:nvPr/>
        </p:nvSpPr>
        <p:spPr bwMode="auto">
          <a:xfrm>
            <a:off x="3541917" y="5235204"/>
            <a:ext cx="3029692" cy="720079"/>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системе местного самоуправления </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480,0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4" name="Rectangle 5">
            <a:extLst>
              <a:ext uri="{FF2B5EF4-FFF2-40B4-BE49-F238E27FC236}">
                <a16:creationId xmlns:a16="http://schemas.microsoft.com/office/drawing/2014/main" id="{9187DF9F-C431-A6F3-5D06-9B03ECA7AF26}"/>
              </a:ext>
            </a:extLst>
          </p:cNvPr>
          <p:cNvSpPr>
            <a:spLocks noChangeArrowheads="1"/>
          </p:cNvSpPr>
          <p:nvPr/>
        </p:nvSpPr>
        <p:spPr bwMode="auto">
          <a:xfrm>
            <a:off x="3541917" y="6033294"/>
            <a:ext cx="3029691" cy="78065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Улучшение жилищных условий граждан, проживающих в сельской местности</a:t>
            </a:r>
          </a:p>
          <a:p>
            <a:pPr algn="ctr" eaLnBrk="1" hangingPunct="1">
              <a:buNone/>
            </a:pPr>
            <a:r>
              <a:rPr lang="ru-RU" altLang="ru-RU" sz="1200" b="1" dirty="0">
                <a:solidFill>
                  <a:srgbClr val="C00000"/>
                </a:solidFill>
                <a:latin typeface="Times New Roman" panose="02020603050405020304" pitchFamily="18" charset="0"/>
                <a:cs typeface="Times New Roman" panose="02020603050405020304" pitchFamily="18" charset="0"/>
              </a:rPr>
              <a:t>1 </a:t>
            </a:r>
            <a:r>
              <a:rPr lang="ru-RU" altLang="ru-RU" sz="1200" b="1" dirty="0" smtClean="0">
                <a:solidFill>
                  <a:srgbClr val="C00000"/>
                </a:solidFill>
                <a:latin typeface="Times New Roman" panose="02020603050405020304" pitchFamily="18" charset="0"/>
                <a:cs typeface="Times New Roman" panose="02020603050405020304" pitchFamily="18" charset="0"/>
              </a:rPr>
              <a:t>120,9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6" name="Rectangle 5">
            <a:extLst>
              <a:ext uri="{FF2B5EF4-FFF2-40B4-BE49-F238E27FC236}">
                <a16:creationId xmlns:a16="http://schemas.microsoft.com/office/drawing/2014/main" id="{60E84EF5-4F47-2F9A-F6AB-2EE29EA0E7D8}"/>
              </a:ext>
            </a:extLst>
          </p:cNvPr>
          <p:cNvSpPr>
            <a:spLocks noChangeArrowheads="1"/>
          </p:cNvSpPr>
          <p:nvPr/>
        </p:nvSpPr>
        <p:spPr bwMode="auto">
          <a:xfrm>
            <a:off x="6771557" y="1343182"/>
            <a:ext cx="3062937" cy="51322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Приобретение объектов социальной инфраструктуры </a:t>
            </a:r>
            <a:r>
              <a:rPr lang="ru-RU" altLang="ru-RU" sz="1200" b="1" dirty="0" smtClean="0">
                <a:solidFill>
                  <a:srgbClr val="C00000"/>
                </a:solidFill>
                <a:latin typeface="Times New Roman" panose="02020603050405020304" pitchFamily="18" charset="0"/>
                <a:cs typeface="Times New Roman" panose="02020603050405020304" pitchFamily="18" charset="0"/>
              </a:rPr>
              <a:t>57 442,1</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3" name="Rectangle 5">
            <a:extLst>
              <a:ext uri="{FF2B5EF4-FFF2-40B4-BE49-F238E27FC236}">
                <a16:creationId xmlns:a16="http://schemas.microsoft.com/office/drawing/2014/main" id="{81AFE124-B17F-6AC7-1E73-1B3BDF8B049A}"/>
              </a:ext>
            </a:extLst>
          </p:cNvPr>
          <p:cNvSpPr>
            <a:spLocks noChangeArrowheads="1"/>
          </p:cNvSpPr>
          <p:nvPr/>
        </p:nvSpPr>
        <p:spPr bwMode="auto">
          <a:xfrm>
            <a:off x="3520601" y="1856409"/>
            <a:ext cx="3062937" cy="569908"/>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Повышение квалификации лиц, занятых в финансово-бюджетной сфере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264,0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4" name="Rectangle 5">
            <a:extLst>
              <a:ext uri="{FF2B5EF4-FFF2-40B4-BE49-F238E27FC236}">
                <a16:creationId xmlns:a16="http://schemas.microsoft.com/office/drawing/2014/main" id="{4231A6A1-5819-991B-E513-D2D0E04AF65E}"/>
              </a:ext>
            </a:extLst>
          </p:cNvPr>
          <p:cNvSpPr>
            <a:spLocks noChangeArrowheads="1"/>
          </p:cNvSpPr>
          <p:nvPr/>
        </p:nvSpPr>
        <p:spPr bwMode="auto">
          <a:xfrm>
            <a:off x="3520601" y="2534997"/>
            <a:ext cx="3062937" cy="749987"/>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Развитие единой дежурно-диспетчерской службы муниципального образования Чукотский муниципальный район </a:t>
            </a:r>
          </a:p>
          <a:p>
            <a:pPr algn="ctr" eaLnBrk="1" hangingPunct="1">
              <a:buNone/>
            </a:pPr>
            <a:r>
              <a:rPr lang="ru-RU" altLang="ru-RU" sz="1200" b="1" dirty="0" smtClean="0">
                <a:solidFill>
                  <a:srgbClr val="C00000"/>
                </a:solidFill>
                <a:latin typeface="Times New Roman" panose="02020603050405020304" pitchFamily="18" charset="0"/>
                <a:cs typeface="Times New Roman" panose="02020603050405020304" pitchFamily="18" charset="0"/>
              </a:rPr>
              <a:t>8 711,7</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p:txBody>
      </p:sp>
      <p:sp>
        <p:nvSpPr>
          <p:cNvPr id="9" name="Rectangle 5">
            <a:extLst>
              <a:ext uri="{FF2B5EF4-FFF2-40B4-BE49-F238E27FC236}">
                <a16:creationId xmlns:a16="http://schemas.microsoft.com/office/drawing/2014/main" id="{AD7E4F09-E8DE-E496-12E2-8ABFF2DD7BE6}"/>
              </a:ext>
            </a:extLst>
          </p:cNvPr>
          <p:cNvSpPr>
            <a:spLocks noChangeArrowheads="1"/>
          </p:cNvSpPr>
          <p:nvPr/>
        </p:nvSpPr>
        <p:spPr bwMode="auto">
          <a:xfrm>
            <a:off x="6778432" y="3685826"/>
            <a:ext cx="3062937" cy="895302"/>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Обеспечение деятельности органов местного самоуправления по профилактике терроризма и экстремизма, на территории муниципального образования Чукотский муниципальный район </a:t>
            </a:r>
            <a:r>
              <a:rPr lang="ru-RU" altLang="ru-RU" sz="1100" b="1" dirty="0">
                <a:solidFill>
                  <a:srgbClr val="C00000"/>
                </a:solidFill>
                <a:latin typeface="Times New Roman" panose="02020603050405020304" pitchFamily="18" charset="0"/>
                <a:cs typeface="Times New Roman" panose="02020603050405020304" pitchFamily="18" charset="0"/>
              </a:rPr>
              <a:t>2 </a:t>
            </a:r>
            <a:r>
              <a:rPr lang="ru-RU" altLang="ru-RU" sz="1100" b="1" dirty="0" smtClean="0">
                <a:solidFill>
                  <a:srgbClr val="C00000"/>
                </a:solidFill>
                <a:latin typeface="Times New Roman" panose="02020603050405020304" pitchFamily="18" charset="0"/>
                <a:cs typeface="Times New Roman" panose="02020603050405020304" pitchFamily="18" charset="0"/>
              </a:rPr>
              <a:t>276,3 </a:t>
            </a:r>
            <a:r>
              <a:rPr lang="ru-RU" altLang="ru-RU" sz="1100" b="1" dirty="0">
                <a:solidFill>
                  <a:srgbClr val="002060"/>
                </a:solidFill>
                <a:latin typeface="Times New Roman" panose="02020603050405020304" pitchFamily="18" charset="0"/>
                <a:cs typeface="Times New Roman" panose="02020603050405020304" pitchFamily="18" charset="0"/>
              </a:rPr>
              <a:t>тыс. руб.</a:t>
            </a:r>
          </a:p>
        </p:txBody>
      </p:sp>
      <p:sp>
        <p:nvSpPr>
          <p:cNvPr id="10" name="Rectangle 5">
            <a:extLst>
              <a:ext uri="{FF2B5EF4-FFF2-40B4-BE49-F238E27FC236}">
                <a16:creationId xmlns:a16="http://schemas.microsoft.com/office/drawing/2014/main" id="{F0335069-7958-7F89-2263-71085F4BCBB5}"/>
              </a:ext>
            </a:extLst>
          </p:cNvPr>
          <p:cNvSpPr>
            <a:spLocks noChangeArrowheads="1"/>
          </p:cNvSpPr>
          <p:nvPr/>
        </p:nvSpPr>
        <p:spPr bwMode="auto">
          <a:xfrm>
            <a:off x="6723531" y="4659139"/>
            <a:ext cx="3062937" cy="124203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100" b="1" dirty="0">
                <a:solidFill>
                  <a:srgbClr val="002060"/>
                </a:solidFill>
                <a:latin typeface="Times New Roman" panose="02020603050405020304" pitchFamily="18" charset="0"/>
                <a:cs typeface="Times New Roman" panose="02020603050405020304" pitchFamily="18" charset="0"/>
              </a:rPr>
              <a:t>Развитие системы террористической безопасности, осуществление превентивных мероприятий антитеррористической и антиэкстремистской направленности на территории муниципального образования Чукотский муниципальный район</a:t>
            </a:r>
          </a:p>
          <a:p>
            <a:pPr algn="ctr" eaLnBrk="1" hangingPunct="1">
              <a:buNone/>
            </a:pPr>
            <a:r>
              <a:rPr lang="ru-RU" altLang="ru-RU" sz="1100" b="1" dirty="0" smtClean="0">
                <a:solidFill>
                  <a:srgbClr val="FF0000"/>
                </a:solidFill>
                <a:latin typeface="Times New Roman" panose="02020603050405020304" pitchFamily="18" charset="0"/>
                <a:cs typeface="Times New Roman" panose="02020603050405020304" pitchFamily="18" charset="0"/>
              </a:rPr>
              <a:t>1 991,5 </a:t>
            </a:r>
            <a:r>
              <a:rPr lang="ru-RU" altLang="ru-RU" sz="1100" b="1" dirty="0">
                <a:latin typeface="Times New Roman" panose="02020603050405020304" pitchFamily="18" charset="0"/>
                <a:cs typeface="Times New Roman" panose="02020603050405020304" pitchFamily="18" charset="0"/>
              </a:rPr>
              <a:t>тыс. руб</a:t>
            </a:r>
            <a:r>
              <a:rPr lang="ru-RU" altLang="ru-RU" sz="1100" b="1" dirty="0">
                <a:solidFill>
                  <a:srgbClr val="002060"/>
                </a:solidFill>
                <a:latin typeface="Times New Roman" panose="02020603050405020304" pitchFamily="18" charset="0"/>
                <a:cs typeface="Times New Roman" panose="02020603050405020304" pitchFamily="18" charset="0"/>
              </a:rPr>
              <a:t>.</a:t>
            </a:r>
          </a:p>
        </p:txBody>
      </p:sp>
      <p:sp>
        <p:nvSpPr>
          <p:cNvPr id="25" name="Rectangle 5"/>
          <p:cNvSpPr>
            <a:spLocks noChangeArrowheads="1"/>
          </p:cNvSpPr>
          <p:nvPr/>
        </p:nvSpPr>
        <p:spPr bwMode="auto">
          <a:xfrm>
            <a:off x="6778431" y="1916832"/>
            <a:ext cx="3062938" cy="720080"/>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Территориальное планирование и градостроительное </a:t>
            </a:r>
            <a:r>
              <a:rPr lang="ru-RU" altLang="ru-RU" sz="1200" b="1" dirty="0" smtClean="0">
                <a:solidFill>
                  <a:srgbClr val="002060"/>
                </a:solidFill>
                <a:latin typeface="Times New Roman" panose="02020603050405020304" pitchFamily="18" charset="0"/>
                <a:cs typeface="Times New Roman" panose="02020603050405020304" pitchFamily="18" charset="0"/>
              </a:rPr>
              <a:t>зонирование </a:t>
            </a:r>
            <a:r>
              <a:rPr lang="ru-RU" altLang="ru-RU" sz="1200" b="1" dirty="0" smtClean="0">
                <a:solidFill>
                  <a:srgbClr val="C00000"/>
                </a:solidFill>
                <a:latin typeface="Times New Roman" panose="02020603050405020304" pitchFamily="18" charset="0"/>
                <a:cs typeface="Times New Roman" panose="02020603050405020304" pitchFamily="18" charset="0"/>
              </a:rPr>
              <a:t>2 880,0 </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p>
          <a:p>
            <a:pPr algn="ctr" eaLnBrk="1" hangingPunct="1">
              <a:buNone/>
            </a:pP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7" name="Rectangle 5"/>
          <p:cNvSpPr>
            <a:spLocks noChangeArrowheads="1"/>
          </p:cNvSpPr>
          <p:nvPr/>
        </p:nvSpPr>
        <p:spPr bwMode="auto">
          <a:xfrm>
            <a:off x="297149" y="5371821"/>
            <a:ext cx="3011204" cy="361435"/>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Мероприятия по благоустройству сельских </a:t>
            </a:r>
            <a:r>
              <a:rPr lang="ru-RU" altLang="ru-RU" sz="1200" b="1" dirty="0" smtClean="0">
                <a:solidFill>
                  <a:srgbClr val="002060"/>
                </a:solidFill>
                <a:latin typeface="Times New Roman" panose="02020603050405020304" pitchFamily="18" charset="0"/>
                <a:cs typeface="Times New Roman" panose="02020603050405020304" pitchFamily="18" charset="0"/>
              </a:rPr>
              <a:t>поселений </a:t>
            </a:r>
            <a:r>
              <a:rPr lang="ru-RU" altLang="ru-RU" sz="1200" b="1" dirty="0" smtClean="0">
                <a:solidFill>
                  <a:srgbClr val="C00000"/>
                </a:solidFill>
                <a:latin typeface="Times New Roman" panose="02020603050405020304" pitchFamily="18" charset="0"/>
                <a:cs typeface="Times New Roman" panose="02020603050405020304" pitchFamily="18" charset="0"/>
              </a:rPr>
              <a:t>10 185,9</a:t>
            </a:r>
            <a:r>
              <a:rPr lang="ru-RU" altLang="ru-RU" sz="1200" b="1" dirty="0" smtClean="0">
                <a:solidFill>
                  <a:srgbClr val="002060"/>
                </a:solidFill>
                <a:latin typeface="Times New Roman" panose="02020603050405020304" pitchFamily="18" charset="0"/>
                <a:cs typeface="Times New Roman" panose="02020603050405020304" pitchFamily="18" charset="0"/>
              </a:rPr>
              <a:t>тыс</a:t>
            </a:r>
            <a:r>
              <a:rPr lang="ru-RU" altLang="ru-RU" sz="1200" b="1" dirty="0">
                <a:solidFill>
                  <a:srgbClr val="002060"/>
                </a:solidFill>
                <a:latin typeface="Times New Roman" panose="02020603050405020304" pitchFamily="18" charset="0"/>
                <a:cs typeface="Times New Roman" panose="02020603050405020304" pitchFamily="18" charset="0"/>
              </a:rPr>
              <a:t>. руб</a:t>
            </a:r>
            <a:r>
              <a:rPr lang="ru-RU" altLang="ru-RU" sz="1200" b="1" dirty="0" smtClean="0">
                <a:solidFill>
                  <a:srgbClr val="002060"/>
                </a:solidFill>
                <a:latin typeface="Times New Roman" panose="02020603050405020304" pitchFamily="18" charset="0"/>
                <a:cs typeface="Times New Roman" panose="02020603050405020304" pitchFamily="18" charset="0"/>
              </a:rPr>
              <a:t>.</a:t>
            </a:r>
            <a:endParaRPr lang="ru-RU" altLang="ru-RU" sz="1200" b="1" dirty="0">
              <a:solidFill>
                <a:srgbClr val="002060"/>
              </a:solidFill>
              <a:latin typeface="Times New Roman" panose="02020603050405020304" pitchFamily="18" charset="0"/>
              <a:cs typeface="Times New Roman" panose="02020603050405020304" pitchFamily="18" charset="0"/>
            </a:endParaRPr>
          </a:p>
        </p:txBody>
      </p:sp>
      <p:sp>
        <p:nvSpPr>
          <p:cNvPr id="28" name="Rectangle 5">
            <a:extLst>
              <a:ext uri="{FF2B5EF4-FFF2-40B4-BE49-F238E27FC236}">
                <a16:creationId xmlns:a16="http://schemas.microsoft.com/office/drawing/2014/main" id="{FC6C5053-7EC6-44CC-3A16-3262B8B5B822}"/>
              </a:ext>
            </a:extLst>
          </p:cNvPr>
          <p:cNvSpPr>
            <a:spLocks noChangeArrowheads="1"/>
          </p:cNvSpPr>
          <p:nvPr/>
        </p:nvSpPr>
        <p:spPr bwMode="auto">
          <a:xfrm>
            <a:off x="6795785" y="2697335"/>
            <a:ext cx="3045583" cy="87603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Мероприятие по разработке схем электроснабжения населенных пунктов, входящих в состав Чукотского муниципального района </a:t>
            </a:r>
            <a:r>
              <a:rPr lang="ru-RU" altLang="ru-RU" sz="1200" b="1" dirty="0" smtClean="0">
                <a:solidFill>
                  <a:srgbClr val="C00000"/>
                </a:solidFill>
                <a:latin typeface="Times New Roman" panose="02020603050405020304" pitchFamily="18" charset="0"/>
                <a:cs typeface="Times New Roman" panose="02020603050405020304" pitchFamily="18" charset="0"/>
              </a:rPr>
              <a:t>4 245,0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
        <p:nvSpPr>
          <p:cNvPr id="29" name="Rectangle 5">
            <a:extLst>
              <a:ext uri="{FF2B5EF4-FFF2-40B4-BE49-F238E27FC236}">
                <a16:creationId xmlns:a16="http://schemas.microsoft.com/office/drawing/2014/main" id="{FC6C5053-7EC6-44CC-3A16-3262B8B5B822}"/>
              </a:ext>
            </a:extLst>
          </p:cNvPr>
          <p:cNvSpPr>
            <a:spLocks noChangeArrowheads="1"/>
          </p:cNvSpPr>
          <p:nvPr/>
        </p:nvSpPr>
        <p:spPr bwMode="auto">
          <a:xfrm>
            <a:off x="6723531" y="6033294"/>
            <a:ext cx="3062937" cy="636066"/>
          </a:xfrm>
          <a:prstGeom prst="rect">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10800000" scaled="1"/>
          </a:gradFill>
          <a:ln w="3175">
            <a:solidFill>
              <a:schemeClr val="tx1"/>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buNone/>
            </a:pPr>
            <a:r>
              <a:rPr lang="ru-RU" altLang="ru-RU" sz="1200" b="1" dirty="0">
                <a:solidFill>
                  <a:srgbClr val="002060"/>
                </a:solidFill>
                <a:latin typeface="Times New Roman" panose="02020603050405020304" pitchFamily="18" charset="0"/>
                <a:cs typeface="Times New Roman" panose="02020603050405020304" pitchFamily="18" charset="0"/>
              </a:rPr>
              <a:t>Мероприятие по разработке (актуализации) схем теплоснабжения и водоотведения </a:t>
            </a:r>
            <a:r>
              <a:rPr lang="ru-RU" altLang="ru-RU" sz="1200" b="1" dirty="0" smtClean="0">
                <a:solidFill>
                  <a:srgbClr val="C00000"/>
                </a:solidFill>
                <a:latin typeface="Times New Roman" panose="02020603050405020304" pitchFamily="18" charset="0"/>
                <a:cs typeface="Times New Roman" panose="02020603050405020304" pitchFamily="18" charset="0"/>
              </a:rPr>
              <a:t>545,0 </a:t>
            </a:r>
            <a:r>
              <a:rPr lang="ru-RU" altLang="ru-RU" sz="1200" b="1" dirty="0">
                <a:solidFill>
                  <a:srgbClr val="002060"/>
                </a:solidFill>
                <a:latin typeface="Times New Roman" panose="02020603050405020304" pitchFamily="18" charset="0"/>
                <a:cs typeface="Times New Roman" panose="02020603050405020304" pitchFamily="18" charset="0"/>
              </a:rPr>
              <a:t>тыс. руб.</a:t>
            </a:r>
          </a:p>
        </p:txBody>
      </p:sp>
    </p:spTree>
    <p:extLst>
      <p:ext uri="{BB962C8B-B14F-4D97-AF65-F5344CB8AC3E}">
        <p14:creationId xmlns:p14="http://schemas.microsoft.com/office/powerpoint/2010/main" val="25378492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20" presetClass="entr" fill="hold" nodeType="afterEffect">
                                  <p:stCondLst>
                                    <p:cond delay="0"/>
                                  </p:stCondLst>
                                  <p:childTnLst>
                                    <p:set>
                                      <p:cBhvr additive="repl">
                                        <p:cTn id="10" dur="1" fill="hold">
                                          <p:stCondLst>
                                            <p:cond delay="0"/>
                                          </p:stCondLst>
                                        </p:cTn>
                                        <p:tgtEl>
                                          <p:spTgt spid="30723"/>
                                        </p:tgtEl>
                                        <p:attrNameLst>
                                          <p:attrName>style.visibility</p:attrName>
                                        </p:attrNameLst>
                                      </p:cBhvr>
                                      <p:to>
                                        <p:strVal val="visible"/>
                                      </p:to>
                                    </p:set>
                                    <p:animEffect transition="in" filter="wedge">
                                      <p:cBhvr additive="repl">
                                        <p:cTn id="11" dur="2000"/>
                                        <p:tgtEl>
                                          <p:spTgt spid="30723"/>
                                        </p:tgtEl>
                                      </p:cBhvr>
                                    </p:animEffect>
                                  </p:childTnLst>
                                </p:cTn>
                              </p:par>
                            </p:childTnLst>
                          </p:cTn>
                        </p:par>
                        <p:par>
                          <p:cTn id="12" fill="hold" nodeType="afterGroup">
                            <p:stCondLst>
                              <p:cond delay="4000"/>
                            </p:stCondLst>
                            <p:childTnLst>
                              <p:par>
                                <p:cTn id="13" presetID="14" presetClass="entr" presetSubtype="10" fill="hold" nodeType="afterEffect">
                                  <p:stCondLst>
                                    <p:cond delay="0"/>
                                  </p:stCondLst>
                                  <p:childTnLst>
                                    <p:set>
                                      <p:cBhvr additive="repl">
                                        <p:cTn id="14" dur="1" fill="hold">
                                          <p:stCondLst>
                                            <p:cond delay="0"/>
                                          </p:stCondLst>
                                        </p:cTn>
                                        <p:tgtEl>
                                          <p:spTgt spid="30724"/>
                                        </p:tgtEl>
                                        <p:attrNameLst>
                                          <p:attrName>style.visibility</p:attrName>
                                        </p:attrNameLst>
                                      </p:cBhvr>
                                      <p:to>
                                        <p:strVal val="visible"/>
                                      </p:to>
                                    </p:set>
                                    <p:animEffect transition="in" filter="randombar(horizontal)">
                                      <p:cBhvr additive="repl">
                                        <p:cTn id="15" dur="2000"/>
                                        <p:tgtEl>
                                          <p:spTgt spid="30724"/>
                                        </p:tgtEl>
                                      </p:cBhvr>
                                    </p:animEffect>
                                  </p:childTnLst>
                                </p:cTn>
                              </p:par>
                            </p:childTnLst>
                          </p:cTn>
                        </p:par>
                        <p:par>
                          <p:cTn id="16" fill="hold" nodeType="afterGroup">
                            <p:stCondLst>
                              <p:cond delay="6000"/>
                            </p:stCondLst>
                            <p:childTnLst>
                              <p:par>
                                <p:cTn id="17" presetID="14" presetClass="entr" presetSubtype="10" fill="hold" nodeType="afterEffect">
                                  <p:stCondLst>
                                    <p:cond delay="0"/>
                                  </p:stCondLst>
                                  <p:childTnLst>
                                    <p:set>
                                      <p:cBhvr additive="repl">
                                        <p:cTn id="18" dur="1" fill="hold">
                                          <p:stCondLst>
                                            <p:cond delay="0"/>
                                          </p:stCondLst>
                                        </p:cTn>
                                        <p:tgtEl>
                                          <p:spTgt spid="30725"/>
                                        </p:tgtEl>
                                        <p:attrNameLst>
                                          <p:attrName>style.visibility</p:attrName>
                                        </p:attrNameLst>
                                      </p:cBhvr>
                                      <p:to>
                                        <p:strVal val="visible"/>
                                      </p:to>
                                    </p:set>
                                    <p:animEffect transition="in" filter="randombar(horizontal)">
                                      <p:cBhvr additive="repl">
                                        <p:cTn id="19" dur="2000"/>
                                        <p:tgtEl>
                                          <p:spTgt spid="30725"/>
                                        </p:tgtEl>
                                      </p:cBhvr>
                                    </p:animEffect>
                                  </p:childTnLst>
                                </p:cTn>
                              </p:par>
                              <p:par>
                                <p:cTn id="20" presetID="14" presetClass="entr" presetSubtype="5" fill="hold" nodeType="withEffect">
                                  <p:stCondLst>
                                    <p:cond delay="0"/>
                                  </p:stCondLst>
                                  <p:childTnLst>
                                    <p:set>
                                      <p:cBhvr additive="repl">
                                        <p:cTn id="21" dur="1" fill="hold">
                                          <p:stCondLst>
                                            <p:cond delay="0"/>
                                          </p:stCondLst>
                                        </p:cTn>
                                        <p:tgtEl>
                                          <p:spTgt spid="30727"/>
                                        </p:tgtEl>
                                        <p:attrNameLst>
                                          <p:attrName>style.visibility</p:attrName>
                                        </p:attrNameLst>
                                      </p:cBhvr>
                                      <p:to>
                                        <p:strVal val="visible"/>
                                      </p:to>
                                    </p:set>
                                    <p:animEffect transition="in" filter="randombar(vertical)">
                                      <p:cBhvr additive="repl">
                                        <p:cTn id="22" dur="2000"/>
                                        <p:tgtEl>
                                          <p:spTgt spid="30727"/>
                                        </p:tgtEl>
                                      </p:cBhvr>
                                    </p:animEffect>
                                  </p:childTnLst>
                                </p:cTn>
                              </p:par>
                              <p:par>
                                <p:cTn id="23" presetID="14" presetClass="entr" presetSubtype="5" fill="hold" nodeType="withEffect">
                                  <p:stCondLst>
                                    <p:cond delay="0"/>
                                  </p:stCondLst>
                                  <p:childTnLst>
                                    <p:set>
                                      <p:cBhvr additive="repl">
                                        <p:cTn id="24" dur="1" fill="hold">
                                          <p:stCondLst>
                                            <p:cond delay="0"/>
                                          </p:stCondLst>
                                        </p:cTn>
                                        <p:tgtEl>
                                          <p:spTgt spid="6"/>
                                        </p:tgtEl>
                                        <p:attrNameLst>
                                          <p:attrName>style.visibility</p:attrName>
                                        </p:attrNameLst>
                                      </p:cBhvr>
                                      <p:to>
                                        <p:strVal val="visible"/>
                                      </p:to>
                                    </p:set>
                                    <p:animEffect transition="in" filter="randombar(vertical)">
                                      <p:cBhvr additive="repl">
                                        <p:cTn id="25" dur="2000"/>
                                        <p:tgtEl>
                                          <p:spTgt spid="6"/>
                                        </p:tgtEl>
                                      </p:cBhvr>
                                    </p:animEffect>
                                  </p:childTnLst>
                                </p:cTn>
                              </p:par>
                              <p:par>
                                <p:cTn id="26" presetID="14" presetClass="entr" presetSubtype="5" fill="hold" nodeType="withEffect">
                                  <p:stCondLst>
                                    <p:cond delay="0"/>
                                  </p:stCondLst>
                                  <p:childTnLst>
                                    <p:set>
                                      <p:cBhvr additive="repl">
                                        <p:cTn id="27" dur="1" fill="hold">
                                          <p:stCondLst>
                                            <p:cond delay="0"/>
                                          </p:stCondLst>
                                        </p:cTn>
                                        <p:tgtEl>
                                          <p:spTgt spid="8"/>
                                        </p:tgtEl>
                                        <p:attrNameLst>
                                          <p:attrName>style.visibility</p:attrName>
                                        </p:attrNameLst>
                                      </p:cBhvr>
                                      <p:to>
                                        <p:strVal val="visible"/>
                                      </p:to>
                                    </p:set>
                                    <p:animEffect transition="in" filter="randombar(vertical)">
                                      <p:cBhvr additive="repl">
                                        <p:cTn id="28" dur="2000"/>
                                        <p:tgtEl>
                                          <p:spTgt spid="8"/>
                                        </p:tgtEl>
                                      </p:cBhvr>
                                    </p:animEffect>
                                  </p:childTnLst>
                                </p:cTn>
                              </p:par>
                            </p:childTnLst>
                          </p:cTn>
                        </p:par>
                        <p:par>
                          <p:cTn id="29" fill="hold">
                            <p:stCondLst>
                              <p:cond delay="8000"/>
                            </p:stCondLst>
                            <p:childTnLst>
                              <p:par>
                                <p:cTn id="30" presetID="14" presetClass="entr" presetSubtype="10" fill="hold" nodeType="afterEffect">
                                  <p:stCondLst>
                                    <p:cond delay="0"/>
                                  </p:stCondLst>
                                  <p:childTnLst>
                                    <p:set>
                                      <p:cBhvr additive="repl">
                                        <p:cTn id="31" dur="1" fill="hold">
                                          <p:stCondLst>
                                            <p:cond delay="0"/>
                                          </p:stCondLst>
                                        </p:cTn>
                                        <p:tgtEl>
                                          <p:spTgt spid="11"/>
                                        </p:tgtEl>
                                        <p:attrNameLst>
                                          <p:attrName>style.visibility</p:attrName>
                                        </p:attrNameLst>
                                      </p:cBhvr>
                                      <p:to>
                                        <p:strVal val="visible"/>
                                      </p:to>
                                    </p:set>
                                    <p:animEffect transition="in" filter="randombar(horizontal)">
                                      <p:cBhvr additive="repl">
                                        <p:cTn id="32" dur="2000"/>
                                        <p:tgtEl>
                                          <p:spTgt spid="11"/>
                                        </p:tgtEl>
                                      </p:cBhvr>
                                    </p:animEffect>
                                  </p:childTnLst>
                                </p:cTn>
                              </p:par>
                            </p:childTnLst>
                          </p:cTn>
                        </p:par>
                        <p:par>
                          <p:cTn id="33" fill="hold">
                            <p:stCondLst>
                              <p:cond delay="10000"/>
                            </p:stCondLst>
                            <p:childTnLst>
                              <p:par>
                                <p:cTn id="34" presetID="14" presetClass="entr" presetSubtype="10" fill="hold" nodeType="afterEffect">
                                  <p:stCondLst>
                                    <p:cond delay="0"/>
                                  </p:stCondLst>
                                  <p:childTnLst>
                                    <p:set>
                                      <p:cBhvr additive="repl">
                                        <p:cTn id="35" dur="1" fill="hold">
                                          <p:stCondLst>
                                            <p:cond delay="0"/>
                                          </p:stCondLst>
                                        </p:cTn>
                                        <p:tgtEl>
                                          <p:spTgt spid="12"/>
                                        </p:tgtEl>
                                        <p:attrNameLst>
                                          <p:attrName>style.visibility</p:attrName>
                                        </p:attrNameLst>
                                      </p:cBhvr>
                                      <p:to>
                                        <p:strVal val="visible"/>
                                      </p:to>
                                    </p:set>
                                    <p:animEffect transition="in" filter="randombar(horizontal)">
                                      <p:cBhvr additive="repl">
                                        <p:cTn id="36" dur="2000"/>
                                        <p:tgtEl>
                                          <p:spTgt spid="12"/>
                                        </p:tgtEl>
                                      </p:cBhvr>
                                    </p:animEffect>
                                  </p:childTnLst>
                                </p:cTn>
                              </p:par>
                            </p:childTnLst>
                          </p:cTn>
                        </p:par>
                        <p:par>
                          <p:cTn id="37" fill="hold">
                            <p:stCondLst>
                              <p:cond delay="12000"/>
                            </p:stCondLst>
                            <p:childTnLst>
                              <p:par>
                                <p:cTn id="38" presetID="14" presetClass="entr" presetSubtype="10" fill="hold" nodeType="afterEffect">
                                  <p:stCondLst>
                                    <p:cond delay="0"/>
                                  </p:stCondLst>
                                  <p:childTnLst>
                                    <p:set>
                                      <p:cBhvr additive="repl">
                                        <p:cTn id="39" dur="1" fill="hold">
                                          <p:stCondLst>
                                            <p:cond delay="0"/>
                                          </p:stCondLst>
                                        </p:cTn>
                                        <p:tgtEl>
                                          <p:spTgt spid="13"/>
                                        </p:tgtEl>
                                        <p:attrNameLst>
                                          <p:attrName>style.visibility</p:attrName>
                                        </p:attrNameLst>
                                      </p:cBhvr>
                                      <p:to>
                                        <p:strVal val="visible"/>
                                      </p:to>
                                    </p:set>
                                    <p:animEffect transition="in" filter="randombar(horizontal)">
                                      <p:cBhvr additive="repl">
                                        <p:cTn id="40" dur="2000"/>
                                        <p:tgtEl>
                                          <p:spTgt spid="13"/>
                                        </p:tgtEl>
                                      </p:cBhvr>
                                    </p:animEffect>
                                  </p:childTnLst>
                                </p:cTn>
                              </p:par>
                            </p:childTnLst>
                          </p:cTn>
                        </p:par>
                        <p:par>
                          <p:cTn id="41" fill="hold">
                            <p:stCondLst>
                              <p:cond delay="14000"/>
                            </p:stCondLst>
                            <p:childTnLst>
                              <p:par>
                                <p:cTn id="42" presetID="14" presetClass="entr" presetSubtype="10" fill="hold" nodeType="afterEffect">
                                  <p:stCondLst>
                                    <p:cond delay="0"/>
                                  </p:stCondLst>
                                  <p:childTnLst>
                                    <p:set>
                                      <p:cBhvr additive="repl">
                                        <p:cTn id="43" dur="1" fill="hold">
                                          <p:stCondLst>
                                            <p:cond delay="0"/>
                                          </p:stCondLst>
                                        </p:cTn>
                                        <p:tgtEl>
                                          <p:spTgt spid="14"/>
                                        </p:tgtEl>
                                        <p:attrNameLst>
                                          <p:attrName>style.visibility</p:attrName>
                                        </p:attrNameLst>
                                      </p:cBhvr>
                                      <p:to>
                                        <p:strVal val="visible"/>
                                      </p:to>
                                    </p:set>
                                    <p:animEffect transition="in" filter="randombar(horizontal)">
                                      <p:cBhvr additive="repl">
                                        <p:cTn id="44" dur="2000"/>
                                        <p:tgtEl>
                                          <p:spTgt spid="14"/>
                                        </p:tgtEl>
                                      </p:cBhvr>
                                    </p:animEffect>
                                  </p:childTnLst>
                                </p:cTn>
                              </p:par>
                            </p:childTnLst>
                          </p:cTn>
                        </p:par>
                        <p:par>
                          <p:cTn id="45" fill="hold">
                            <p:stCondLst>
                              <p:cond delay="16000"/>
                            </p:stCondLst>
                            <p:childTnLst>
                              <p:par>
                                <p:cTn id="46" presetID="14" presetClass="entr" presetSubtype="10" fill="hold" nodeType="afterEffect">
                                  <p:stCondLst>
                                    <p:cond delay="0"/>
                                  </p:stCondLst>
                                  <p:childTnLst>
                                    <p:set>
                                      <p:cBhvr additive="repl">
                                        <p:cTn id="47" dur="1" fill="hold">
                                          <p:stCondLst>
                                            <p:cond delay="0"/>
                                          </p:stCondLst>
                                        </p:cTn>
                                        <p:tgtEl>
                                          <p:spTgt spid="17"/>
                                        </p:tgtEl>
                                        <p:attrNameLst>
                                          <p:attrName>style.visibility</p:attrName>
                                        </p:attrNameLst>
                                      </p:cBhvr>
                                      <p:to>
                                        <p:strVal val="visible"/>
                                      </p:to>
                                    </p:set>
                                    <p:animEffect transition="in" filter="randombar(horizontal)">
                                      <p:cBhvr additive="repl">
                                        <p:cTn id="48" dur="2000"/>
                                        <p:tgtEl>
                                          <p:spTgt spid="17"/>
                                        </p:tgtEl>
                                      </p:cBhvr>
                                    </p:animEffect>
                                  </p:childTnLst>
                                </p:cTn>
                              </p:par>
                            </p:childTnLst>
                          </p:cTn>
                        </p:par>
                        <p:par>
                          <p:cTn id="49" fill="hold">
                            <p:stCondLst>
                              <p:cond delay="18000"/>
                            </p:stCondLst>
                            <p:childTnLst>
                              <p:par>
                                <p:cTn id="50" presetID="14" presetClass="entr" presetSubtype="10" fill="hold" nodeType="afterEffect">
                                  <p:stCondLst>
                                    <p:cond delay="0"/>
                                  </p:stCondLst>
                                  <p:childTnLst>
                                    <p:set>
                                      <p:cBhvr additive="repl">
                                        <p:cTn id="51" dur="1" fill="hold">
                                          <p:stCondLst>
                                            <p:cond delay="0"/>
                                          </p:stCondLst>
                                        </p:cTn>
                                        <p:tgtEl>
                                          <p:spTgt spid="18"/>
                                        </p:tgtEl>
                                        <p:attrNameLst>
                                          <p:attrName>style.visibility</p:attrName>
                                        </p:attrNameLst>
                                      </p:cBhvr>
                                      <p:to>
                                        <p:strVal val="visible"/>
                                      </p:to>
                                    </p:set>
                                    <p:animEffect transition="in" filter="randombar(horizontal)">
                                      <p:cBhvr additive="repl">
                                        <p:cTn id="52" dur="2000"/>
                                        <p:tgtEl>
                                          <p:spTgt spid="18"/>
                                        </p:tgtEl>
                                      </p:cBhvr>
                                    </p:animEffect>
                                  </p:childTnLst>
                                </p:cTn>
                              </p:par>
                            </p:childTnLst>
                          </p:cTn>
                        </p:par>
                        <p:par>
                          <p:cTn id="53" fill="hold">
                            <p:stCondLst>
                              <p:cond delay="20000"/>
                            </p:stCondLst>
                            <p:childTnLst>
                              <p:par>
                                <p:cTn id="54" presetID="14" presetClass="entr" presetSubtype="10" fill="hold" nodeType="afterEffect">
                                  <p:stCondLst>
                                    <p:cond delay="0"/>
                                  </p:stCondLst>
                                  <p:childTnLst>
                                    <p:set>
                                      <p:cBhvr additive="repl">
                                        <p:cTn id="55" dur="1" fill="hold">
                                          <p:stCondLst>
                                            <p:cond delay="0"/>
                                          </p:stCondLst>
                                        </p:cTn>
                                        <p:tgtEl>
                                          <p:spTgt spid="24"/>
                                        </p:tgtEl>
                                        <p:attrNameLst>
                                          <p:attrName>style.visibility</p:attrName>
                                        </p:attrNameLst>
                                      </p:cBhvr>
                                      <p:to>
                                        <p:strVal val="visible"/>
                                      </p:to>
                                    </p:set>
                                    <p:animEffect transition="in" filter="randombar(horizontal)">
                                      <p:cBhvr additive="repl">
                                        <p:cTn id="56" dur="2000"/>
                                        <p:tgtEl>
                                          <p:spTgt spid="24"/>
                                        </p:tgtEl>
                                      </p:cBhvr>
                                    </p:animEffect>
                                  </p:childTnLst>
                                </p:cTn>
                              </p:par>
                            </p:childTnLst>
                          </p:cTn>
                        </p:par>
                        <p:par>
                          <p:cTn id="57" fill="hold">
                            <p:stCondLst>
                              <p:cond delay="22000"/>
                            </p:stCondLst>
                            <p:childTnLst>
                              <p:par>
                                <p:cTn id="58" presetID="14" presetClass="entr" presetSubtype="10" fill="hold" nodeType="afterEffect">
                                  <p:stCondLst>
                                    <p:cond delay="0"/>
                                  </p:stCondLst>
                                  <p:childTnLst>
                                    <p:set>
                                      <p:cBhvr additive="repl">
                                        <p:cTn id="59" dur="1" fill="hold">
                                          <p:stCondLst>
                                            <p:cond delay="0"/>
                                          </p:stCondLst>
                                        </p:cTn>
                                        <p:tgtEl>
                                          <p:spTgt spid="26"/>
                                        </p:tgtEl>
                                        <p:attrNameLst>
                                          <p:attrName>style.visibility</p:attrName>
                                        </p:attrNameLst>
                                      </p:cBhvr>
                                      <p:to>
                                        <p:strVal val="visible"/>
                                      </p:to>
                                    </p:set>
                                    <p:animEffect transition="in" filter="randombar(horizontal)">
                                      <p:cBhvr additive="repl">
                                        <p:cTn id="60" dur="2000"/>
                                        <p:tgtEl>
                                          <p:spTgt spid="26"/>
                                        </p:tgtEl>
                                      </p:cBhvr>
                                    </p:animEffect>
                                  </p:childTnLst>
                                </p:cTn>
                              </p:par>
                            </p:childTnLst>
                          </p:cTn>
                        </p:par>
                        <p:par>
                          <p:cTn id="61" fill="hold">
                            <p:stCondLst>
                              <p:cond delay="24000"/>
                            </p:stCondLst>
                            <p:childTnLst>
                              <p:par>
                                <p:cTn id="62" presetID="14" presetClass="entr" presetSubtype="10" fill="hold" nodeType="afterEffect">
                                  <p:stCondLst>
                                    <p:cond delay="0"/>
                                  </p:stCondLst>
                                  <p:childTnLst>
                                    <p:set>
                                      <p:cBhvr additive="repl">
                                        <p:cTn id="63" dur="1" fill="hold">
                                          <p:stCondLst>
                                            <p:cond delay="0"/>
                                          </p:stCondLst>
                                        </p:cTn>
                                        <p:tgtEl>
                                          <p:spTgt spid="3"/>
                                        </p:tgtEl>
                                        <p:attrNameLst>
                                          <p:attrName>style.visibility</p:attrName>
                                        </p:attrNameLst>
                                      </p:cBhvr>
                                      <p:to>
                                        <p:strVal val="visible"/>
                                      </p:to>
                                    </p:set>
                                    <p:animEffect transition="in" filter="randombar(horizontal)">
                                      <p:cBhvr additive="repl">
                                        <p:cTn id="64" dur="2000"/>
                                        <p:tgtEl>
                                          <p:spTgt spid="3"/>
                                        </p:tgtEl>
                                      </p:cBhvr>
                                    </p:animEffect>
                                  </p:childTnLst>
                                </p:cTn>
                              </p:par>
                            </p:childTnLst>
                          </p:cTn>
                        </p:par>
                        <p:par>
                          <p:cTn id="65" fill="hold">
                            <p:stCondLst>
                              <p:cond delay="26000"/>
                            </p:stCondLst>
                            <p:childTnLst>
                              <p:par>
                                <p:cTn id="66" presetID="14" presetClass="entr" presetSubtype="10" fill="hold" nodeType="afterEffect">
                                  <p:stCondLst>
                                    <p:cond delay="0"/>
                                  </p:stCondLst>
                                  <p:childTnLst>
                                    <p:set>
                                      <p:cBhvr additive="repl">
                                        <p:cTn id="67" dur="1" fill="hold">
                                          <p:stCondLst>
                                            <p:cond delay="0"/>
                                          </p:stCondLst>
                                        </p:cTn>
                                        <p:tgtEl>
                                          <p:spTgt spid="4"/>
                                        </p:tgtEl>
                                        <p:attrNameLst>
                                          <p:attrName>style.visibility</p:attrName>
                                        </p:attrNameLst>
                                      </p:cBhvr>
                                      <p:to>
                                        <p:strVal val="visible"/>
                                      </p:to>
                                    </p:set>
                                    <p:animEffect transition="in" filter="randombar(horizontal)">
                                      <p:cBhvr additive="repl">
                                        <p:cTn id="68" dur="2000"/>
                                        <p:tgtEl>
                                          <p:spTgt spid="4"/>
                                        </p:tgtEl>
                                      </p:cBhvr>
                                    </p:animEffect>
                                  </p:childTnLst>
                                </p:cTn>
                              </p:par>
                            </p:childTnLst>
                          </p:cTn>
                        </p:par>
                        <p:par>
                          <p:cTn id="69" fill="hold">
                            <p:stCondLst>
                              <p:cond delay="28000"/>
                            </p:stCondLst>
                            <p:childTnLst>
                              <p:par>
                                <p:cTn id="70" presetID="14" presetClass="entr" presetSubtype="10" fill="hold" nodeType="afterEffect">
                                  <p:stCondLst>
                                    <p:cond delay="0"/>
                                  </p:stCondLst>
                                  <p:childTnLst>
                                    <p:set>
                                      <p:cBhvr additive="repl">
                                        <p:cTn id="71" dur="1" fill="hold">
                                          <p:stCondLst>
                                            <p:cond delay="0"/>
                                          </p:stCondLst>
                                        </p:cTn>
                                        <p:tgtEl>
                                          <p:spTgt spid="9"/>
                                        </p:tgtEl>
                                        <p:attrNameLst>
                                          <p:attrName>style.visibility</p:attrName>
                                        </p:attrNameLst>
                                      </p:cBhvr>
                                      <p:to>
                                        <p:strVal val="visible"/>
                                      </p:to>
                                    </p:set>
                                    <p:animEffect transition="in" filter="randombar(horizontal)">
                                      <p:cBhvr additive="repl">
                                        <p:cTn id="72" dur="2000"/>
                                        <p:tgtEl>
                                          <p:spTgt spid="9"/>
                                        </p:tgtEl>
                                      </p:cBhvr>
                                    </p:animEffect>
                                  </p:childTnLst>
                                </p:cTn>
                              </p:par>
                            </p:childTnLst>
                          </p:cTn>
                        </p:par>
                        <p:par>
                          <p:cTn id="73" fill="hold">
                            <p:stCondLst>
                              <p:cond delay="30000"/>
                            </p:stCondLst>
                            <p:childTnLst>
                              <p:par>
                                <p:cTn id="74" presetID="14" presetClass="entr" presetSubtype="10" fill="hold" nodeType="afterEffect">
                                  <p:stCondLst>
                                    <p:cond delay="0"/>
                                  </p:stCondLst>
                                  <p:childTnLst>
                                    <p:set>
                                      <p:cBhvr additive="repl">
                                        <p:cTn id="75" dur="1" fill="hold">
                                          <p:stCondLst>
                                            <p:cond delay="0"/>
                                          </p:stCondLst>
                                        </p:cTn>
                                        <p:tgtEl>
                                          <p:spTgt spid="10"/>
                                        </p:tgtEl>
                                        <p:attrNameLst>
                                          <p:attrName>style.visibility</p:attrName>
                                        </p:attrNameLst>
                                      </p:cBhvr>
                                      <p:to>
                                        <p:strVal val="visible"/>
                                      </p:to>
                                    </p:set>
                                    <p:animEffect transition="in" filter="randombar(horizontal)">
                                      <p:cBhvr additive="repl">
                                        <p:cTn id="76" dur="2000"/>
                                        <p:tgtEl>
                                          <p:spTgt spid="10"/>
                                        </p:tgtEl>
                                      </p:cBhvr>
                                    </p:animEffect>
                                  </p:childTnLst>
                                </p:cTn>
                              </p:par>
                            </p:childTnLst>
                          </p:cTn>
                        </p:par>
                        <p:par>
                          <p:cTn id="77" fill="hold">
                            <p:stCondLst>
                              <p:cond delay="32000"/>
                            </p:stCondLst>
                            <p:childTnLst>
                              <p:par>
                                <p:cTn id="78" presetID="14" presetClass="entr" presetSubtype="10" fill="hold" nodeType="afterEffect">
                                  <p:stCondLst>
                                    <p:cond delay="0"/>
                                  </p:stCondLst>
                                  <p:childTnLst>
                                    <p:set>
                                      <p:cBhvr additive="repl">
                                        <p:cTn id="79" dur="1" fill="hold">
                                          <p:stCondLst>
                                            <p:cond delay="0"/>
                                          </p:stCondLst>
                                        </p:cTn>
                                        <p:tgtEl>
                                          <p:spTgt spid="25"/>
                                        </p:tgtEl>
                                        <p:attrNameLst>
                                          <p:attrName>style.visibility</p:attrName>
                                        </p:attrNameLst>
                                      </p:cBhvr>
                                      <p:to>
                                        <p:strVal val="visible"/>
                                      </p:to>
                                    </p:set>
                                    <p:animEffect transition="in" filter="randombar(horizontal)">
                                      <p:cBhvr additive="repl">
                                        <p:cTn id="80" dur="2000"/>
                                        <p:tgtEl>
                                          <p:spTgt spid="25"/>
                                        </p:tgtEl>
                                      </p:cBhvr>
                                    </p:animEffect>
                                  </p:childTnLst>
                                </p:cTn>
                              </p:par>
                            </p:childTnLst>
                          </p:cTn>
                        </p:par>
                        <p:par>
                          <p:cTn id="81" fill="hold">
                            <p:stCondLst>
                              <p:cond delay="34000"/>
                            </p:stCondLst>
                            <p:childTnLst>
                              <p:par>
                                <p:cTn id="82" presetID="14" presetClass="entr" presetSubtype="10" fill="hold" nodeType="afterEffect">
                                  <p:stCondLst>
                                    <p:cond delay="0"/>
                                  </p:stCondLst>
                                  <p:childTnLst>
                                    <p:set>
                                      <p:cBhvr additive="repl">
                                        <p:cTn id="83" dur="1" fill="hold">
                                          <p:stCondLst>
                                            <p:cond delay="0"/>
                                          </p:stCondLst>
                                        </p:cTn>
                                        <p:tgtEl>
                                          <p:spTgt spid="27"/>
                                        </p:tgtEl>
                                        <p:attrNameLst>
                                          <p:attrName>style.visibility</p:attrName>
                                        </p:attrNameLst>
                                      </p:cBhvr>
                                      <p:to>
                                        <p:strVal val="visible"/>
                                      </p:to>
                                    </p:set>
                                    <p:animEffect transition="in" filter="randombar(horizontal)">
                                      <p:cBhvr additive="repl">
                                        <p:cTn id="84" dur="2000"/>
                                        <p:tgtEl>
                                          <p:spTgt spid="27"/>
                                        </p:tgtEl>
                                      </p:cBhvr>
                                    </p:animEffect>
                                  </p:childTnLst>
                                </p:cTn>
                              </p:par>
                            </p:childTnLst>
                          </p:cTn>
                        </p:par>
                        <p:par>
                          <p:cTn id="85" fill="hold">
                            <p:stCondLst>
                              <p:cond delay="36000"/>
                            </p:stCondLst>
                            <p:childTnLst>
                              <p:par>
                                <p:cTn id="86" presetID="14" presetClass="entr" presetSubtype="10" fill="hold" nodeType="afterEffect">
                                  <p:stCondLst>
                                    <p:cond delay="0"/>
                                  </p:stCondLst>
                                  <p:childTnLst>
                                    <p:set>
                                      <p:cBhvr additive="repl">
                                        <p:cTn id="87" dur="1" fill="hold">
                                          <p:stCondLst>
                                            <p:cond delay="0"/>
                                          </p:stCondLst>
                                        </p:cTn>
                                        <p:tgtEl>
                                          <p:spTgt spid="28"/>
                                        </p:tgtEl>
                                        <p:attrNameLst>
                                          <p:attrName>style.visibility</p:attrName>
                                        </p:attrNameLst>
                                      </p:cBhvr>
                                      <p:to>
                                        <p:strVal val="visible"/>
                                      </p:to>
                                    </p:set>
                                    <p:animEffect transition="in" filter="randombar(horizontal)">
                                      <p:cBhvr additive="repl">
                                        <p:cTn id="88" dur="2000"/>
                                        <p:tgtEl>
                                          <p:spTgt spid="28"/>
                                        </p:tgtEl>
                                      </p:cBhvr>
                                    </p:animEffect>
                                  </p:childTnLst>
                                </p:cTn>
                              </p:par>
                            </p:childTnLst>
                          </p:cTn>
                        </p:par>
                        <p:par>
                          <p:cTn id="89" fill="hold">
                            <p:stCondLst>
                              <p:cond delay="38000"/>
                            </p:stCondLst>
                            <p:childTnLst>
                              <p:par>
                                <p:cTn id="90" presetID="14" presetClass="entr" presetSubtype="10" fill="hold" nodeType="afterEffect">
                                  <p:stCondLst>
                                    <p:cond delay="0"/>
                                  </p:stCondLst>
                                  <p:childTnLst>
                                    <p:set>
                                      <p:cBhvr additive="repl">
                                        <p:cTn id="91" dur="1" fill="hold">
                                          <p:stCondLst>
                                            <p:cond delay="0"/>
                                          </p:stCondLst>
                                        </p:cTn>
                                        <p:tgtEl>
                                          <p:spTgt spid="29"/>
                                        </p:tgtEl>
                                        <p:attrNameLst>
                                          <p:attrName>style.visibility</p:attrName>
                                        </p:attrNameLst>
                                      </p:cBhvr>
                                      <p:to>
                                        <p:strVal val="visible"/>
                                      </p:to>
                                    </p:set>
                                    <p:animEffect transition="in" filter="randombar(horizontal)">
                                      <p:cBhvr additive="repl">
                                        <p:cTn id="9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7240588" y="6072188"/>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06489E36-6A79-48D2-8C8C-2F10B8EF9076}" type="slidenum">
              <a:rPr lang="ru-RU" altLang="ru-RU" sz="1400">
                <a:solidFill>
                  <a:srgbClr val="000000"/>
                </a:solidFill>
                <a:latin typeface="Times New Roman" panose="02020603050405020304" pitchFamily="18" charset="0"/>
              </a:rPr>
              <a:pPr algn="r" eaLnBrk="1" hangingPunct="1">
                <a:spcBef>
                  <a:spcPct val="0"/>
                </a:spcBef>
                <a:buFontTx/>
                <a:buNone/>
              </a:pPr>
              <a:t>37</a:t>
            </a:fld>
            <a:endParaRPr lang="ru-RU" altLang="ru-RU" sz="1400">
              <a:solidFill>
                <a:srgbClr val="000000"/>
              </a:solidFill>
              <a:latin typeface="Times New Roman" panose="02020603050405020304" pitchFamily="18" charset="0"/>
            </a:endParaRPr>
          </a:p>
        </p:txBody>
      </p:sp>
      <p:sp>
        <p:nvSpPr>
          <p:cNvPr id="30722" name="Text Box 2"/>
          <p:cNvSpPr txBox="1">
            <a:spLocks noChangeArrowheads="1"/>
          </p:cNvSpPr>
          <p:nvPr/>
        </p:nvSpPr>
        <p:spPr bwMode="auto">
          <a:xfrm>
            <a:off x="523875" y="214313"/>
            <a:ext cx="8915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Bookman Old Style" panose="02050604050505020204" pitchFamily="18" charset="0"/>
              </a:rPr>
              <a:t>Расходы бюджета муниципального образования Чукотский муниципальный район, формируемые в рамках муниципальных программ и непрограммных расходов</a:t>
            </a:r>
            <a:endParaRPr lang="ru-RU" altLang="ru-RU" sz="1800" b="1">
              <a:solidFill>
                <a:srgbClr val="333399"/>
              </a:solidFill>
              <a:latin typeface="Bookman Old Style" panose="02050604050505020204" pitchFamily="18" charset="0"/>
            </a:endParaRPr>
          </a:p>
        </p:txBody>
      </p:sp>
      <p:sp>
        <p:nvSpPr>
          <p:cNvPr id="30744" name="Line 24"/>
          <p:cNvSpPr>
            <a:spLocks noChangeShapeType="1"/>
          </p:cNvSpPr>
          <p:nvPr/>
        </p:nvSpPr>
        <p:spPr bwMode="auto">
          <a:xfrm>
            <a:off x="309575" y="1214460"/>
            <a:ext cx="9217025" cy="4603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graphicFrame>
        <p:nvGraphicFramePr>
          <p:cNvPr id="2" name="Диаграмма 19"/>
          <p:cNvGraphicFramePr>
            <a:graphicFrameLocks/>
          </p:cNvGraphicFramePr>
          <p:nvPr>
            <p:extLst>
              <p:ext uri="{D42A27DB-BD31-4B8C-83A1-F6EECF244321}">
                <p14:modId xmlns:p14="http://schemas.microsoft.com/office/powerpoint/2010/main" val="2914665157"/>
              </p:ext>
            </p:extLst>
          </p:nvPr>
        </p:nvGraphicFramePr>
        <p:xfrm>
          <a:off x="201266" y="1484784"/>
          <a:ext cx="9094775" cy="496522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0722"/>
                                        </p:tgtEl>
                                        <p:attrNameLst>
                                          <p:attrName>style.visibility</p:attrName>
                                        </p:attrNameLst>
                                      </p:cBhvr>
                                      <p:to>
                                        <p:strVal val="visible"/>
                                      </p:to>
                                    </p:set>
                                    <p:animEffect transition="in" filter="wipe(up)">
                                      <p:cBhvr additive="repl">
                                        <p:cTn id="7" dur="2000"/>
                                        <p:tgtEl>
                                          <p:spTgt spid="30722"/>
                                        </p:tgtEl>
                                      </p:cBhvr>
                                    </p:animEffect>
                                  </p:childTnLst>
                                </p:cTn>
                              </p:par>
                            </p:childTnLst>
                          </p:cTn>
                        </p:par>
                        <p:par>
                          <p:cTn id="8" fill="hold" nodeType="afterGroup">
                            <p:stCondLst>
                              <p:cond delay="2000"/>
                            </p:stCondLst>
                            <p:childTnLst>
                              <p:par>
                                <p:cTn id="9" presetID="14" presetClass="entr" presetSubtype="10" fill="hold" nodeType="afterEffect">
                                  <p:stCondLst>
                                    <p:cond delay="0"/>
                                  </p:stCondLst>
                                  <p:childTnLst>
                                    <p:set>
                                      <p:cBhvr additive="repl">
                                        <p:cTn id="10" dur="1" fill="hold">
                                          <p:stCondLst>
                                            <p:cond delay="0"/>
                                          </p:stCondLst>
                                        </p:cTn>
                                        <p:tgtEl>
                                          <p:spTgt spid="30744"/>
                                        </p:tgtEl>
                                        <p:attrNameLst>
                                          <p:attrName>style.visibility</p:attrName>
                                        </p:attrNameLst>
                                      </p:cBhvr>
                                      <p:to>
                                        <p:strVal val="visible"/>
                                      </p:to>
                                    </p:set>
                                    <p:animEffect transition="in" filter="randombar(horizontal)">
                                      <p:cBhvr additive="repl">
                                        <p:cTn id="11"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85A96F1D-3FEE-4F08-B48F-7EF744765A02}" type="slidenum">
              <a:rPr lang="ru-RU" altLang="ru-RU" sz="1400">
                <a:solidFill>
                  <a:srgbClr val="000000"/>
                </a:solidFill>
                <a:latin typeface="Times New Roman" panose="02020603050405020304" pitchFamily="18" charset="0"/>
              </a:rPr>
              <a:pPr algn="r" eaLnBrk="1" hangingPunct="1">
                <a:spcBef>
                  <a:spcPct val="0"/>
                </a:spcBef>
                <a:buFontTx/>
                <a:buNone/>
              </a:pPr>
              <a:t>38</a:t>
            </a:fld>
            <a:endParaRPr lang="ru-RU" altLang="ru-RU" sz="1400">
              <a:solidFill>
                <a:srgbClr val="000000"/>
              </a:solidFill>
              <a:latin typeface="Times New Roman" panose="02020603050405020304" pitchFamily="18" charset="0"/>
            </a:endParaRPr>
          </a:p>
        </p:txBody>
      </p:sp>
      <p:sp>
        <p:nvSpPr>
          <p:cNvPr id="32770" name="Text Box 2"/>
          <p:cNvSpPr txBox="1">
            <a:spLocks noChangeArrowheads="1"/>
          </p:cNvSpPr>
          <p:nvPr/>
        </p:nvSpPr>
        <p:spPr bwMode="auto">
          <a:xfrm>
            <a:off x="454029" y="549297"/>
            <a:ext cx="8915400" cy="1160463"/>
          </a:xfrm>
          <a:prstGeom prst="rect">
            <a:avLst/>
          </a:prstGeom>
          <a:noFill/>
          <a:ln>
            <a:noFill/>
          </a:ln>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Источники финансирования дефицита бюджета муниципального образования Чукотский муниципальный район</a:t>
            </a:r>
          </a:p>
        </p:txBody>
      </p:sp>
      <p:sp>
        <p:nvSpPr>
          <p:cNvPr id="32771" name="Text Box 3"/>
          <p:cNvSpPr txBox="1">
            <a:spLocks noChangeArrowheads="1"/>
          </p:cNvSpPr>
          <p:nvPr/>
        </p:nvSpPr>
        <p:spPr bwMode="auto">
          <a:xfrm>
            <a:off x="495303" y="2133600"/>
            <a:ext cx="8915400" cy="3932238"/>
          </a:xfrm>
          <a:prstGeom prst="rect">
            <a:avLst/>
          </a:prstGeom>
          <a:noFill/>
          <a:ln>
            <a:noFill/>
          </a:ln>
        </p:spPr>
        <p:txBody>
          <a:bodyPr/>
          <a:lstStyle>
            <a:lvl1pPr indent="2651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В процессе принятия и исполнения бюджета муниципального образования Чукотский муниципальный район большое значение приобретает сбалансированность доходов и расходов. Если доходы превышают расходы, то возникает </a:t>
            </a:r>
            <a:r>
              <a:rPr lang="ru-RU" altLang="ru-RU" sz="1600" b="1" u="sng" dirty="0">
                <a:solidFill>
                  <a:schemeClr val="accent1">
                    <a:lumMod val="50000"/>
                  </a:schemeClr>
                </a:solidFill>
                <a:latin typeface="Times New Roman" panose="02020603050405020304" pitchFamily="18" charset="0"/>
              </a:rPr>
              <a:t>профицит</a:t>
            </a:r>
            <a:r>
              <a:rPr lang="ru-RU" altLang="ru-RU" sz="1600" dirty="0">
                <a:solidFill>
                  <a:schemeClr val="accent1">
                    <a:lumMod val="50000"/>
                  </a:schemeClr>
                </a:solidFill>
                <a:latin typeface="Times New Roman" panose="02020603050405020304" pitchFamily="18" charset="0"/>
              </a:rPr>
              <a:t>. Но чаще всего расходы превышают доходы. В таком случае возникает </a:t>
            </a:r>
            <a:r>
              <a:rPr lang="ru-RU" altLang="ru-RU" sz="1600" b="1" u="sng" dirty="0">
                <a:solidFill>
                  <a:schemeClr val="accent1">
                    <a:lumMod val="50000"/>
                  </a:schemeClr>
                </a:solidFill>
                <a:latin typeface="Times New Roman" panose="02020603050405020304" pitchFamily="18" charset="0"/>
              </a:rPr>
              <a:t>дефицит</a:t>
            </a:r>
            <a:r>
              <a:rPr lang="ru-RU" altLang="ru-RU" sz="1600" dirty="0">
                <a:solidFill>
                  <a:schemeClr val="accent1">
                    <a:lumMod val="50000"/>
                  </a:schemeClr>
                </a:solidFill>
                <a:latin typeface="Times New Roman" panose="02020603050405020304" pitchFamily="18" charset="0"/>
              </a:rPr>
              <a:t>.</a:t>
            </a:r>
          </a:p>
          <a:p>
            <a:pPr algn="just" eaLnBrk="1" hangingPunct="1">
              <a:lnSpc>
                <a:spcPct val="90000"/>
              </a:lnSpc>
              <a:spcBef>
                <a:spcPts val="400"/>
              </a:spcBef>
              <a:buFontTx/>
              <a:buNone/>
            </a:pPr>
            <a:endParaRPr lang="ru-RU" altLang="ru-RU" sz="1600" dirty="0">
              <a:solidFill>
                <a:schemeClr val="accent1">
                  <a:lumMod val="50000"/>
                </a:schemeClr>
              </a:solidFill>
              <a:latin typeface="Times New Roman" panose="02020603050405020304" pitchFamily="18" charset="0"/>
            </a:endParaRPr>
          </a:p>
          <a:p>
            <a:pPr algn="just" eaLnBrk="1" hangingPunct="1">
              <a:lnSpc>
                <a:spcPct val="90000"/>
              </a:lnSpc>
              <a:spcBef>
                <a:spcPts val="400"/>
              </a:spcBef>
              <a:buFontTx/>
              <a:buNone/>
            </a:pPr>
            <a:r>
              <a:rPr lang="ru-RU" altLang="ru-RU" sz="1600" dirty="0">
                <a:solidFill>
                  <a:schemeClr val="accent1">
                    <a:lumMod val="50000"/>
                  </a:schemeClr>
                </a:solidFill>
                <a:latin typeface="Times New Roman" panose="02020603050405020304" pitchFamily="18" charset="0"/>
              </a:rPr>
              <a:t>При формировании бюджета муниципального образования Чукотский муниципальный район бюджет сбалансирован</a:t>
            </a:r>
            <a:r>
              <a:rPr lang="ru-RU" altLang="ru-RU" sz="1600" dirty="0" smtClean="0">
                <a:solidFill>
                  <a:schemeClr val="accent1">
                    <a:lumMod val="50000"/>
                  </a:schemeClr>
                </a:solidFill>
                <a:latin typeface="Times New Roman" panose="02020603050405020304" pitchFamily="18" charset="0"/>
              </a:rPr>
              <a:t>.</a:t>
            </a:r>
          </a:p>
          <a:p>
            <a:pPr algn="just" eaLnBrk="1" hangingPunct="1">
              <a:lnSpc>
                <a:spcPct val="90000"/>
              </a:lnSpc>
              <a:spcBef>
                <a:spcPts val="400"/>
              </a:spcBef>
              <a:buFontTx/>
              <a:buNone/>
            </a:pPr>
            <a:endParaRPr lang="ru-RU" altLang="ru-RU" sz="1600" dirty="0">
              <a:solidFill>
                <a:srgbClr val="003399"/>
              </a:solidFill>
              <a:latin typeface="Times New Roman" panose="02020603050405020304" pitchFamily="18" charset="0"/>
            </a:endParaRPr>
          </a:p>
          <a:p>
            <a:pPr algn="just" eaLnBrk="1" hangingPunct="1">
              <a:lnSpc>
                <a:spcPct val="90000"/>
              </a:lnSpc>
              <a:spcBef>
                <a:spcPts val="400"/>
              </a:spcBef>
              <a:buNone/>
            </a:pPr>
            <a:r>
              <a:rPr lang="ru-RU" altLang="ru-RU" sz="1600" dirty="0">
                <a:solidFill>
                  <a:schemeClr val="accent1">
                    <a:lumMod val="50000"/>
                  </a:schemeClr>
                </a:solidFill>
                <a:latin typeface="Times New Roman" panose="02020603050405020304" pitchFamily="18" charset="0"/>
              </a:rPr>
              <a:t>При формировании актуализированной версии бюджета муниципального образования Чукотский муниципальный район  (на </a:t>
            </a:r>
            <a:r>
              <a:rPr lang="ru-RU" altLang="ru-RU" sz="1600" dirty="0" smtClean="0">
                <a:solidFill>
                  <a:schemeClr val="accent1">
                    <a:lumMod val="50000"/>
                  </a:schemeClr>
                </a:solidFill>
                <a:latin typeface="Times New Roman" panose="02020603050405020304" pitchFamily="18" charset="0"/>
              </a:rPr>
              <a:t>01.10.2025 </a:t>
            </a:r>
            <a:r>
              <a:rPr lang="ru-RU" altLang="ru-RU" sz="1600" dirty="0">
                <a:solidFill>
                  <a:schemeClr val="accent1">
                    <a:lumMod val="50000"/>
                  </a:schemeClr>
                </a:solidFill>
                <a:latin typeface="Times New Roman" panose="02020603050405020304" pitchFamily="18" charset="0"/>
              </a:rPr>
              <a:t>г.) прослеживается дефицит бюджета в размере  </a:t>
            </a:r>
            <a:r>
              <a:rPr lang="ru-RU" altLang="ru-RU" sz="1600" dirty="0" smtClean="0">
                <a:solidFill>
                  <a:schemeClr val="accent1">
                    <a:lumMod val="50000"/>
                  </a:schemeClr>
                </a:solidFill>
                <a:latin typeface="Times New Roman" panose="02020603050405020304" pitchFamily="18" charset="0"/>
              </a:rPr>
              <a:t>152 784,0 </a:t>
            </a:r>
            <a:r>
              <a:rPr lang="ru-RU" altLang="ru-RU" sz="1600" dirty="0">
                <a:solidFill>
                  <a:schemeClr val="accent1">
                    <a:lumMod val="50000"/>
                  </a:schemeClr>
                </a:solidFill>
                <a:latin typeface="Times New Roman" panose="02020603050405020304" pitchFamily="18" charset="0"/>
              </a:rPr>
              <a:t>тыс. руб.</a:t>
            </a:r>
          </a:p>
          <a:p>
            <a:pPr algn="just" eaLnBrk="1" hangingPunct="1">
              <a:lnSpc>
                <a:spcPct val="90000"/>
              </a:lnSpc>
              <a:spcBef>
                <a:spcPts val="400"/>
              </a:spcBef>
              <a:buFontTx/>
              <a:buNone/>
            </a:pPr>
            <a:endParaRPr lang="ru-RU" altLang="ru-RU" sz="1800" dirty="0">
              <a:solidFill>
                <a:srgbClr val="003399"/>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id="{C25BA6A8-DF34-A0C6-7AC7-9E6B86F36076}"/>
              </a:ext>
            </a:extLst>
          </p:cNvPr>
          <p:cNvPicPr>
            <a:picLocks noChangeAspect="1"/>
          </p:cNvPicPr>
          <p:nvPr/>
        </p:nvPicPr>
        <p:blipFill>
          <a:blip r:embed="rId3"/>
          <a:stretch>
            <a:fillRect/>
          </a:stretch>
        </p:blipFill>
        <p:spPr>
          <a:xfrm>
            <a:off x="420542" y="1788411"/>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2770"/>
                                        </p:tgtEl>
                                        <p:attrNameLst>
                                          <p:attrName>style.visibility</p:attrName>
                                        </p:attrNameLst>
                                      </p:cBhvr>
                                      <p:to>
                                        <p:strVal val="visible"/>
                                      </p:to>
                                    </p:set>
                                    <p:animEffect transition="in" filter="wipe(up)">
                                      <p:cBhvr additive="repl">
                                        <p:cTn id="7" dur="2000"/>
                                        <p:tgtEl>
                                          <p:spTgt spid="32770"/>
                                        </p:tgtEl>
                                      </p:cBhvr>
                                    </p:animEffect>
                                  </p:childTnLst>
                                </p:cTn>
                              </p:par>
                              <p:par>
                                <p:cTn id="8" presetID="22" presetClass="entr" presetSubtype="1" fill="hold" nodeType="withEffect">
                                  <p:stCondLst>
                                    <p:cond delay="0"/>
                                  </p:stCondLst>
                                  <p:childTnLst>
                                    <p:set>
                                      <p:cBhvr additive="repl">
                                        <p:cTn id="9" dur="1" fill="hold">
                                          <p:stCondLst>
                                            <p:cond delay="0"/>
                                          </p:stCondLst>
                                        </p:cTn>
                                        <p:tgtEl>
                                          <p:spTgt spid="32771">
                                            <p:txEl>
                                              <p:pRg st="0" end="0"/>
                                            </p:txEl>
                                          </p:spTgt>
                                        </p:tgtEl>
                                        <p:attrNameLst>
                                          <p:attrName>style.visibility</p:attrName>
                                        </p:attrNameLst>
                                      </p:cBhvr>
                                      <p:to>
                                        <p:strVal val="visible"/>
                                      </p:to>
                                    </p:set>
                                    <p:animEffect transition="in" filter="wipe(up)">
                                      <p:cBhvr additive="repl">
                                        <p:cTn id="10" dur="2000"/>
                                        <p:tgtEl>
                                          <p:spTgt spid="32771">
                                            <p:txEl>
                                              <p:pRg st="0" end="0"/>
                                            </p:txEl>
                                          </p:spTgt>
                                        </p:tgtEl>
                                      </p:cBhvr>
                                    </p:animEffect>
                                  </p:childTnLst>
                                </p:cTn>
                              </p:par>
                              <p:par>
                                <p:cTn id="11" presetID="22" presetClass="entr" presetSubtype="1" fill="hold" nodeType="withEffect">
                                  <p:stCondLst>
                                    <p:cond delay="0"/>
                                  </p:stCondLst>
                                  <p:childTnLst>
                                    <p:set>
                                      <p:cBhvr additive="repl">
                                        <p:cTn id="12" dur="1" fill="hold">
                                          <p:stCondLst>
                                            <p:cond delay="0"/>
                                          </p:stCondLst>
                                        </p:cTn>
                                        <p:tgtEl>
                                          <p:spTgt spid="32771">
                                            <p:txEl>
                                              <p:pRg st="2" end="2"/>
                                            </p:txEl>
                                          </p:spTgt>
                                        </p:tgtEl>
                                        <p:attrNameLst>
                                          <p:attrName>style.visibility</p:attrName>
                                        </p:attrNameLst>
                                      </p:cBhvr>
                                      <p:to>
                                        <p:strVal val="visible"/>
                                      </p:to>
                                    </p:set>
                                    <p:animEffect transition="in" filter="wipe(up)">
                                      <p:cBhvr additive="repl">
                                        <p:cTn id="13" dur="2000"/>
                                        <p:tgtEl>
                                          <p:spTgt spid="32771">
                                            <p:txEl>
                                              <p:pRg st="2" end="2"/>
                                            </p:txEl>
                                          </p:spTgt>
                                        </p:tgtEl>
                                      </p:cBhvr>
                                    </p:animEffect>
                                  </p:childTnLst>
                                </p:cTn>
                              </p:par>
                              <p:par>
                                <p:cTn id="14" presetID="22" presetClass="entr" presetSubtype="1" fill="hold" nodeType="withEffect">
                                  <p:stCondLst>
                                    <p:cond delay="0"/>
                                  </p:stCondLst>
                                  <p:childTnLst>
                                    <p:set>
                                      <p:cBhvr additive="repl">
                                        <p:cTn id="15" dur="1" fill="hold">
                                          <p:stCondLst>
                                            <p:cond delay="0"/>
                                          </p:stCondLst>
                                        </p:cTn>
                                        <p:tgtEl>
                                          <p:spTgt spid="32771">
                                            <p:txEl>
                                              <p:pRg st="4" end="4"/>
                                            </p:txEl>
                                          </p:spTgt>
                                        </p:tgtEl>
                                        <p:attrNameLst>
                                          <p:attrName>style.visibility</p:attrName>
                                        </p:attrNameLst>
                                      </p:cBhvr>
                                      <p:to>
                                        <p:strVal val="visible"/>
                                      </p:to>
                                    </p:set>
                                    <p:animEffect transition="in" filter="wipe(up)">
                                      <p:cBhvr additive="repl">
                                        <p:cTn id="16" dur="20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CF30B6EA-00C7-4B5A-8A7F-C6BF3CFCD6AF}" type="slidenum">
              <a:rPr lang="ru-RU" altLang="ru-RU" sz="1400">
                <a:solidFill>
                  <a:srgbClr val="000000"/>
                </a:solidFill>
                <a:latin typeface="Times New Roman" panose="02020603050405020304" pitchFamily="18" charset="0"/>
              </a:rPr>
              <a:pPr algn="r" eaLnBrk="1" hangingPunct="1">
                <a:spcBef>
                  <a:spcPct val="0"/>
                </a:spcBef>
                <a:buFontTx/>
                <a:buNone/>
              </a:pPr>
              <a:t>39</a:t>
            </a:fld>
            <a:endParaRPr lang="ru-RU" altLang="ru-RU" sz="1400">
              <a:solidFill>
                <a:srgbClr val="000000"/>
              </a:solidFill>
              <a:latin typeface="Times New Roman" panose="02020603050405020304" pitchFamily="18" charset="0"/>
            </a:endParaRPr>
          </a:p>
        </p:txBody>
      </p:sp>
      <p:sp>
        <p:nvSpPr>
          <p:cNvPr id="36866" name="Text Box 2"/>
          <p:cNvSpPr txBox="1">
            <a:spLocks noChangeArrowheads="1"/>
          </p:cNvSpPr>
          <p:nvPr/>
        </p:nvSpPr>
        <p:spPr bwMode="auto">
          <a:xfrm>
            <a:off x="525473" y="438195"/>
            <a:ext cx="8915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dirty="0">
                <a:solidFill>
                  <a:srgbClr val="333399"/>
                </a:solidFill>
                <a:latin typeface="Bookman Old Style" panose="02050604050505020204" pitchFamily="18" charset="0"/>
              </a:rPr>
              <a:t>Обращение к жителям муниципального образования Чукотский муниципальный район</a:t>
            </a:r>
          </a:p>
        </p:txBody>
      </p:sp>
      <p:sp>
        <p:nvSpPr>
          <p:cNvPr id="36867" name="Text Box 3"/>
          <p:cNvSpPr txBox="1">
            <a:spLocks noChangeArrowheads="1"/>
          </p:cNvSpPr>
          <p:nvPr/>
        </p:nvSpPr>
        <p:spPr bwMode="auto">
          <a:xfrm>
            <a:off x="523875" y="1571625"/>
            <a:ext cx="8915400" cy="435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5401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ctr" eaLnBrk="1" hangingPunct="1">
              <a:spcBef>
                <a:spcPts val="500"/>
              </a:spcBef>
              <a:buFontTx/>
              <a:buNone/>
            </a:pPr>
            <a:r>
              <a:rPr lang="ru-RU" altLang="ru-RU" sz="2000" b="1" dirty="0">
                <a:solidFill>
                  <a:srgbClr val="333399"/>
                </a:solidFill>
                <a:latin typeface="Times New Roman" panose="02020603050405020304" pitchFamily="18" charset="0"/>
              </a:rPr>
              <a:t>Уважаемые жители и гости муниципального образования Чукотский муниципальный район!</a:t>
            </a:r>
          </a:p>
          <a:p>
            <a:pPr algn="ctr" eaLnBrk="1" hangingPunct="1">
              <a:spcBef>
                <a:spcPts val="500"/>
              </a:spcBef>
              <a:buFontTx/>
              <a:buNone/>
            </a:pPr>
            <a:endParaRPr lang="ru-RU" altLang="ru-RU" sz="2000" b="1" dirty="0">
              <a:solidFill>
                <a:srgbClr val="333399"/>
              </a:solidFill>
              <a:latin typeface="Times New Roman" panose="02020603050405020304" pitchFamily="18" charset="0"/>
            </a:endParaRPr>
          </a:p>
          <a:p>
            <a:pPr algn="just" eaLnBrk="1" hangingPunct="1">
              <a:spcBef>
                <a:spcPts val="400"/>
              </a:spcBef>
              <a:buFontTx/>
              <a:buNone/>
            </a:pPr>
            <a:r>
              <a:rPr lang="ru-RU" altLang="ru-RU" sz="1600" dirty="0">
                <a:solidFill>
                  <a:srgbClr val="002060"/>
                </a:solidFill>
                <a:latin typeface="Times New Roman" panose="02020603050405020304" pitchFamily="18" charset="0"/>
              </a:rPr>
              <a:t>Обращаем Ваше внимание на то, что </a:t>
            </a:r>
            <a:r>
              <a:rPr lang="ru-RU" altLang="ru-RU" sz="1600" u="sng" dirty="0">
                <a:solidFill>
                  <a:srgbClr val="002060"/>
                </a:solidFill>
                <a:latin typeface="Times New Roman" panose="02020603050405020304" pitchFamily="18" charset="0"/>
              </a:rPr>
              <a:t>бюджет для граждан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составлен по проекту решения «О бюджете муниципального образования Чукотский муниципальный район на </a:t>
            </a:r>
            <a:r>
              <a:rPr lang="ru-RU" altLang="ru-RU" sz="1600" u="sng" dirty="0" smtClean="0">
                <a:solidFill>
                  <a:srgbClr val="002060"/>
                </a:solidFill>
                <a:latin typeface="Times New Roman" panose="02020603050405020304" pitchFamily="18" charset="0"/>
              </a:rPr>
              <a:t>2025 </a:t>
            </a:r>
            <a:r>
              <a:rPr lang="ru-RU" altLang="ru-RU" sz="1600" u="sng" dirty="0">
                <a:solidFill>
                  <a:srgbClr val="002060"/>
                </a:solidFill>
                <a:latin typeface="Times New Roman" panose="02020603050405020304" pitchFamily="18" charset="0"/>
              </a:rPr>
              <a:t>год» </a:t>
            </a:r>
            <a:r>
              <a:rPr lang="ru-RU" altLang="ru-RU" sz="1600" dirty="0">
                <a:solidFill>
                  <a:srgbClr val="002060"/>
                </a:solidFill>
                <a:latin typeface="Times New Roman" panose="02020603050405020304" pitchFamily="18" charset="0"/>
              </a:rPr>
              <a:t>и носит ознакомительный и осведомительный характер. </a:t>
            </a:r>
          </a:p>
          <a:p>
            <a:pPr algn="just" eaLnBrk="1" hangingPunct="1">
              <a:spcBef>
                <a:spcPts val="400"/>
              </a:spcBef>
              <a:buFontTx/>
              <a:buNone/>
            </a:pPr>
            <a:r>
              <a:rPr lang="ru-RU" altLang="ru-RU" sz="1600" dirty="0">
                <a:solidFill>
                  <a:srgbClr val="002060"/>
                </a:solidFill>
                <a:latin typeface="Times New Roman" panose="02020603050405020304" pitchFamily="18" charset="0"/>
              </a:rPr>
              <a:t>Окончательный вариант бюджета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был утвержден решением Совета депутатов муниципального образования Чукотский муниципальный район, после соблюдения всех процедур по рассмотрению и принятию бюджета.</a:t>
            </a:r>
          </a:p>
          <a:p>
            <a:pPr algn="just" eaLnBrk="1" hangingPunct="1">
              <a:spcBef>
                <a:spcPts val="400"/>
              </a:spcBef>
              <a:buFontTx/>
              <a:buNone/>
            </a:pPr>
            <a:r>
              <a:rPr lang="ru-RU" altLang="ru-RU" sz="1600" dirty="0">
                <a:solidFill>
                  <a:srgbClr val="002060"/>
                </a:solidFill>
                <a:latin typeface="Times New Roman" panose="02020603050405020304" pitchFamily="18" charset="0"/>
              </a:rPr>
              <a:t>С решением Совета депутатов муниципального образования Чукотский муниципальный район «О бюджете муниципального образования Чукотский муниципальный район на </a:t>
            </a:r>
            <a:r>
              <a:rPr lang="ru-RU" altLang="ru-RU" sz="1600" dirty="0" smtClean="0">
                <a:solidFill>
                  <a:srgbClr val="002060"/>
                </a:solidFill>
                <a:latin typeface="Times New Roman" panose="02020603050405020304" pitchFamily="18" charset="0"/>
              </a:rPr>
              <a:t>2025 </a:t>
            </a:r>
            <a:r>
              <a:rPr lang="ru-RU" altLang="ru-RU" sz="1600" dirty="0">
                <a:solidFill>
                  <a:srgbClr val="002060"/>
                </a:solidFill>
                <a:latin typeface="Times New Roman" panose="02020603050405020304" pitchFamily="18" charset="0"/>
              </a:rPr>
              <a:t>год», а так же с последующими внесенными изменениями в данное решение, можно ознакомится на нашем официальном сайте Администрации муниципального образования Чукотский муниципальный район.</a:t>
            </a:r>
            <a:endParaRPr lang="ru-RU" altLang="ru-RU" sz="1600" u="sng" dirty="0">
              <a:solidFill>
                <a:srgbClr val="002060"/>
              </a:solidFill>
              <a:latin typeface="Times New Roman" panose="02020603050405020304" pitchFamily="18" charset="0"/>
            </a:endParaRPr>
          </a:p>
        </p:txBody>
      </p:sp>
      <p:pic>
        <p:nvPicPr>
          <p:cNvPr id="2" name="Рисунок 1">
            <a:extLst>
              <a:ext uri="{FF2B5EF4-FFF2-40B4-BE49-F238E27FC236}">
                <a16:creationId xmlns:a16="http://schemas.microsoft.com/office/drawing/2014/main" id="{F911090B-1F38-084F-C5F9-1D191D02FCCA}"/>
              </a:ext>
            </a:extLst>
          </p:cNvPr>
          <p:cNvPicPr>
            <a:picLocks noChangeAspect="1"/>
          </p:cNvPicPr>
          <p:nvPr/>
        </p:nvPicPr>
        <p:blipFill>
          <a:blip r:embed="rId3"/>
          <a:stretch>
            <a:fillRect/>
          </a:stretch>
        </p:blipFill>
        <p:spPr>
          <a:xfrm>
            <a:off x="329577" y="1522853"/>
            <a:ext cx="9248434" cy="975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36866"/>
                                        </p:tgtEl>
                                        <p:attrNameLst>
                                          <p:attrName>style.visibility</p:attrName>
                                        </p:attrNameLst>
                                      </p:cBhvr>
                                      <p:to>
                                        <p:strVal val="visible"/>
                                      </p:to>
                                    </p:set>
                                    <p:animEffect transition="in" filter="wipe(up)">
                                      <p:cBhvr additive="repl">
                                        <p:cTn id="7" dur="2000"/>
                                        <p:tgtEl>
                                          <p:spTgt spid="36866"/>
                                        </p:tgtEl>
                                      </p:cBhvr>
                                    </p:animEffect>
                                  </p:childTnLst>
                                </p:cTn>
                              </p:par>
                            </p:childTnLst>
                          </p:cTn>
                        </p:par>
                        <p:par>
                          <p:cTn id="8" fill="hold" nodeType="afterGroup">
                            <p:stCondLst>
                              <p:cond delay="2000"/>
                            </p:stCondLst>
                            <p:childTnLst>
                              <p:par>
                                <p:cTn id="9" presetID="40" presetClass="entr" fill="hold" nodeType="afterEffect">
                                  <p:stCondLst>
                                    <p:cond delay="0"/>
                                  </p:stCondLst>
                                  <p:iterate type="lt">
                                    <p:tmPct val="10000"/>
                                  </p:iterate>
                                  <p:childTnLst>
                                    <p:set>
                                      <p:cBhvr additive="repl">
                                        <p:cTn id="10" dur="1" fill="hold">
                                          <p:stCondLst>
                                            <p:cond delay="0"/>
                                          </p:stCondLst>
                                        </p:cTn>
                                        <p:tgtEl>
                                          <p:spTgt spid="36867">
                                            <p:txEl>
                                              <p:pRg st="0" end="0"/>
                                            </p:txEl>
                                          </p:spTgt>
                                        </p:tgtEl>
                                        <p:attrNameLst>
                                          <p:attrName>style.visibility</p:attrName>
                                        </p:attrNameLst>
                                      </p:cBhvr>
                                      <p:to>
                                        <p:strVal val="visible"/>
                                      </p:to>
                                    </p:set>
                                    <p:animEffect transition="in" filter="fade">
                                      <p:cBhvr additive="repl">
                                        <p:cTn id="11" dur="2000"/>
                                        <p:tgtEl>
                                          <p:spTgt spid="36867">
                                            <p:txEl>
                                              <p:pRg st="0" end="0"/>
                                            </p:txEl>
                                          </p:spTgt>
                                        </p:tgtEl>
                                      </p:cBhvr>
                                    </p:animEffect>
                                    <p:anim calcmode="lin" valueType="num">
                                      <p:cBhvr additive="repl">
                                        <p:cTn id="12" dur="2000" fill="hold"/>
                                        <p:tgtEl>
                                          <p:spTgt spid="36867">
                                            <p:txEl>
                                              <p:pRg st="0" end="0"/>
                                            </p:txEl>
                                          </p:spTgt>
                                        </p:tgtEl>
                                        <p:attrNameLst>
                                          <p:attrName>ppt_x</p:attrName>
                                        </p:attrNameLst>
                                      </p:cBhvr>
                                      <p:tavLst>
                                        <p:tav tm="100000">
                                          <p:val>
                                            <p:strVal val="#ppt_x-.1"/>
                                          </p:val>
                                        </p:tav>
                                        <p:tav tm="100000">
                                          <p:val>
                                            <p:strVal val="#ppt_x"/>
                                          </p:val>
                                        </p:tav>
                                      </p:tavLst>
                                    </p:anim>
                                    <p:anim calcmode="lin" valueType="num">
                                      <p:cBhvr additive="repl">
                                        <p:cTn id="13" dur="2000" fill="hold"/>
                                        <p:tgtEl>
                                          <p:spTgt spid="36867">
                                            <p:txEl>
                                              <p:pRg st="0" end="0"/>
                                            </p:txEl>
                                          </p:spTgt>
                                        </p:tgtEl>
                                        <p:attrNameLst>
                                          <p:attrName>ppt_y</p:attrName>
                                        </p:attrNameLst>
                                      </p:cBhvr>
                                      <p:tavLst>
                                        <p:tav tm="100000">
                                          <p:val>
                                            <p:strVal val="#ppt_y"/>
                                          </p:val>
                                        </p:tav>
                                        <p:tav tm="100000">
                                          <p:val>
                                            <p:strVal val="#ppt_y"/>
                                          </p:val>
                                        </p:tav>
                                      </p:tavLst>
                                    </p:anim>
                                  </p:childTnLst>
                                </p:cTn>
                              </p:par>
                            </p:childTnLst>
                          </p:cTn>
                        </p:par>
                        <p:par>
                          <p:cTn id="14" fill="hold" nodeType="afterGroup">
                            <p:stCondLst>
                              <p:cond delay="18600"/>
                            </p:stCondLst>
                            <p:childTnLst>
                              <p:par>
                                <p:cTn id="15" presetID="40" presetClass="entr" fill="hold" nodeType="afterEffect">
                                  <p:stCondLst>
                                    <p:cond delay="0"/>
                                  </p:stCondLst>
                                  <p:iterate type="lt">
                                    <p:tmPct val="10000"/>
                                  </p:iterate>
                                  <p:childTnLst>
                                    <p:set>
                                      <p:cBhvr additive="repl">
                                        <p:cTn id="16" dur="1" fill="hold">
                                          <p:stCondLst>
                                            <p:cond delay="0"/>
                                          </p:stCondLst>
                                        </p:cTn>
                                        <p:tgtEl>
                                          <p:spTgt spid="36867">
                                            <p:txEl>
                                              <p:pRg st="2" end="2"/>
                                            </p:txEl>
                                          </p:spTgt>
                                        </p:tgtEl>
                                        <p:attrNameLst>
                                          <p:attrName>style.visibility</p:attrName>
                                        </p:attrNameLst>
                                      </p:cBhvr>
                                      <p:to>
                                        <p:strVal val="visible"/>
                                      </p:to>
                                    </p:set>
                                    <p:animEffect transition="in" filter="fade">
                                      <p:cBhvr additive="repl">
                                        <p:cTn id="17" dur="2000"/>
                                        <p:tgtEl>
                                          <p:spTgt spid="36867">
                                            <p:txEl>
                                              <p:pRg st="2" end="2"/>
                                            </p:txEl>
                                          </p:spTgt>
                                        </p:tgtEl>
                                      </p:cBhvr>
                                    </p:animEffect>
                                    <p:anim calcmode="lin" valueType="num">
                                      <p:cBhvr additive="repl">
                                        <p:cTn id="18" dur="2000" fill="hold"/>
                                        <p:tgtEl>
                                          <p:spTgt spid="36867">
                                            <p:txEl>
                                              <p:pRg st="2" end="2"/>
                                            </p:txEl>
                                          </p:spTgt>
                                        </p:tgtEl>
                                        <p:attrNameLst>
                                          <p:attrName>ppt_x</p:attrName>
                                        </p:attrNameLst>
                                      </p:cBhvr>
                                      <p:tavLst>
                                        <p:tav tm="100000">
                                          <p:val>
                                            <p:strVal val="#ppt_x-.1"/>
                                          </p:val>
                                        </p:tav>
                                        <p:tav tm="100000">
                                          <p:val>
                                            <p:strVal val="#ppt_x"/>
                                          </p:val>
                                        </p:tav>
                                      </p:tavLst>
                                    </p:anim>
                                    <p:anim calcmode="lin" valueType="num">
                                      <p:cBhvr additive="repl">
                                        <p:cTn id="19" dur="2000" fill="hold"/>
                                        <p:tgtEl>
                                          <p:spTgt spid="36867">
                                            <p:txEl>
                                              <p:pRg st="2" end="2"/>
                                            </p:txEl>
                                          </p:spTgt>
                                        </p:tgtEl>
                                        <p:attrNameLst>
                                          <p:attrName>ppt_y</p:attrName>
                                        </p:attrNameLst>
                                      </p:cBhvr>
                                      <p:tavLst>
                                        <p:tav tm="100000">
                                          <p:val>
                                            <p:strVal val="#ppt_y"/>
                                          </p:val>
                                        </p:tav>
                                        <p:tav tm="100000">
                                          <p:val>
                                            <p:strVal val="#ppt_y"/>
                                          </p:val>
                                        </p:tav>
                                      </p:tavLst>
                                    </p:anim>
                                  </p:childTnLst>
                                </p:cTn>
                              </p:par>
                            </p:childTnLst>
                          </p:cTn>
                        </p:par>
                        <p:par>
                          <p:cTn id="20" fill="hold" nodeType="afterGroup">
                            <p:stCondLst>
                              <p:cond delay="59400"/>
                            </p:stCondLst>
                            <p:childTnLst>
                              <p:par>
                                <p:cTn id="21" presetID="40" presetClass="entr" fill="hold" nodeType="afterEffect">
                                  <p:stCondLst>
                                    <p:cond delay="0"/>
                                  </p:stCondLst>
                                  <p:iterate type="lt">
                                    <p:tmPct val="10000"/>
                                  </p:iterate>
                                  <p:childTnLst>
                                    <p:set>
                                      <p:cBhvr additive="repl">
                                        <p:cTn id="22" dur="1" fill="hold">
                                          <p:stCondLst>
                                            <p:cond delay="0"/>
                                          </p:stCondLst>
                                        </p:cTn>
                                        <p:tgtEl>
                                          <p:spTgt spid="36867">
                                            <p:txEl>
                                              <p:pRg st="3" end="3"/>
                                            </p:txEl>
                                          </p:spTgt>
                                        </p:tgtEl>
                                        <p:attrNameLst>
                                          <p:attrName>style.visibility</p:attrName>
                                        </p:attrNameLst>
                                      </p:cBhvr>
                                      <p:to>
                                        <p:strVal val="visible"/>
                                      </p:to>
                                    </p:set>
                                    <p:animEffect transition="in" filter="fade">
                                      <p:cBhvr additive="repl">
                                        <p:cTn id="23" dur="2000"/>
                                        <p:tgtEl>
                                          <p:spTgt spid="36867">
                                            <p:txEl>
                                              <p:pRg st="3" end="3"/>
                                            </p:txEl>
                                          </p:spTgt>
                                        </p:tgtEl>
                                      </p:cBhvr>
                                    </p:animEffect>
                                    <p:anim calcmode="lin" valueType="num">
                                      <p:cBhvr additive="repl">
                                        <p:cTn id="24" dur="2000" fill="hold"/>
                                        <p:tgtEl>
                                          <p:spTgt spid="36867">
                                            <p:txEl>
                                              <p:pRg st="3" end="3"/>
                                            </p:txEl>
                                          </p:spTgt>
                                        </p:tgtEl>
                                        <p:attrNameLst>
                                          <p:attrName>ppt_x</p:attrName>
                                        </p:attrNameLst>
                                      </p:cBhvr>
                                      <p:tavLst>
                                        <p:tav tm="100000">
                                          <p:val>
                                            <p:strVal val="#ppt_x-.1"/>
                                          </p:val>
                                        </p:tav>
                                        <p:tav tm="100000">
                                          <p:val>
                                            <p:strVal val="#ppt_x"/>
                                          </p:val>
                                        </p:tav>
                                      </p:tavLst>
                                    </p:anim>
                                    <p:anim calcmode="lin" valueType="num">
                                      <p:cBhvr additive="repl">
                                        <p:cTn id="25" dur="2000" fill="hold"/>
                                        <p:tgtEl>
                                          <p:spTgt spid="36867">
                                            <p:txEl>
                                              <p:pRg st="3" end="3"/>
                                            </p:txEl>
                                          </p:spTgt>
                                        </p:tgtEl>
                                        <p:attrNameLst>
                                          <p:attrName>ppt_y</p:attrName>
                                        </p:attrNameLst>
                                      </p:cBhvr>
                                      <p:tavLst>
                                        <p:tav tm="100000">
                                          <p:val>
                                            <p:strVal val="#ppt_y"/>
                                          </p:val>
                                        </p:tav>
                                        <p:tav tm="100000">
                                          <p:val>
                                            <p:strVal val="#ppt_y"/>
                                          </p:val>
                                        </p:tav>
                                      </p:tavLst>
                                    </p:anim>
                                  </p:childTnLst>
                                </p:cTn>
                              </p:par>
                            </p:childTnLst>
                          </p:cTn>
                        </p:par>
                        <p:par>
                          <p:cTn id="26" fill="hold" nodeType="afterGroup">
                            <p:stCondLst>
                              <p:cond delay="108000"/>
                            </p:stCondLst>
                            <p:childTnLst>
                              <p:par>
                                <p:cTn id="27" presetID="40" presetClass="entr" fill="hold" nodeType="afterEffect">
                                  <p:stCondLst>
                                    <p:cond delay="0"/>
                                  </p:stCondLst>
                                  <p:iterate type="lt">
                                    <p:tmPct val="10000"/>
                                  </p:iterate>
                                  <p:childTnLst>
                                    <p:set>
                                      <p:cBhvr additive="repl">
                                        <p:cTn id="28" dur="1" fill="hold">
                                          <p:stCondLst>
                                            <p:cond delay="0"/>
                                          </p:stCondLst>
                                        </p:cTn>
                                        <p:tgtEl>
                                          <p:spTgt spid="36867">
                                            <p:txEl>
                                              <p:pRg st="4" end="4"/>
                                            </p:txEl>
                                          </p:spTgt>
                                        </p:tgtEl>
                                        <p:attrNameLst>
                                          <p:attrName>style.visibility</p:attrName>
                                        </p:attrNameLst>
                                      </p:cBhvr>
                                      <p:to>
                                        <p:strVal val="visible"/>
                                      </p:to>
                                    </p:set>
                                    <p:animEffect transition="in" filter="fade">
                                      <p:cBhvr additive="repl">
                                        <p:cTn id="29" dur="2000"/>
                                        <p:tgtEl>
                                          <p:spTgt spid="36867">
                                            <p:txEl>
                                              <p:pRg st="4" end="4"/>
                                            </p:txEl>
                                          </p:spTgt>
                                        </p:tgtEl>
                                      </p:cBhvr>
                                    </p:animEffect>
                                    <p:anim calcmode="lin" valueType="num">
                                      <p:cBhvr additive="repl">
                                        <p:cTn id="30" dur="2000" fill="hold"/>
                                        <p:tgtEl>
                                          <p:spTgt spid="36867">
                                            <p:txEl>
                                              <p:pRg st="4" end="4"/>
                                            </p:txEl>
                                          </p:spTgt>
                                        </p:tgtEl>
                                        <p:attrNameLst>
                                          <p:attrName>ppt_x</p:attrName>
                                        </p:attrNameLst>
                                      </p:cBhvr>
                                      <p:tavLst>
                                        <p:tav tm="100000">
                                          <p:val>
                                            <p:strVal val="#ppt_x-.1"/>
                                          </p:val>
                                        </p:tav>
                                        <p:tav tm="100000">
                                          <p:val>
                                            <p:strVal val="#ppt_x"/>
                                          </p:val>
                                        </p:tav>
                                      </p:tavLst>
                                    </p:anim>
                                    <p:anim calcmode="lin" valueType="num">
                                      <p:cBhvr additive="repl">
                                        <p:cTn id="31" dur="2000" fill="hold"/>
                                        <p:tgtEl>
                                          <p:spTgt spid="36867">
                                            <p:txEl>
                                              <p:pRg st="4" end="4"/>
                                            </p:txEl>
                                          </p:spTgt>
                                        </p:tgtEl>
                                        <p:attrNameLst>
                                          <p:attrName>ppt_y</p:attrName>
                                        </p:attrNameLst>
                                      </p:cBhvr>
                                      <p:tavLst>
                                        <p:tav tm="10000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5860EF13-FD96-4782-9325-0AF5C6266E42}" type="slidenum">
              <a:rPr lang="ru-RU" altLang="ru-RU" sz="1400">
                <a:solidFill>
                  <a:srgbClr val="000000"/>
                </a:solidFill>
                <a:latin typeface="Times New Roman" panose="02020603050405020304" pitchFamily="18" charset="0"/>
              </a:rPr>
              <a:pPr algn="r" eaLnBrk="1" hangingPunct="1">
                <a:spcBef>
                  <a:spcPct val="0"/>
                </a:spcBef>
                <a:buFontTx/>
                <a:buNone/>
              </a:pPr>
              <a:t>4</a:t>
            </a:fld>
            <a:endParaRPr lang="ru-RU" altLang="ru-RU" sz="1400">
              <a:solidFill>
                <a:srgbClr val="000000"/>
              </a:solidFill>
              <a:latin typeface="Times New Roman" panose="02020603050405020304" pitchFamily="18"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50" y="4462485"/>
            <a:ext cx="19510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267" name="Text Box 3"/>
          <p:cNvSpPr txBox="1">
            <a:spLocks noChangeArrowheads="1"/>
          </p:cNvSpPr>
          <p:nvPr/>
        </p:nvSpPr>
        <p:spPr bwMode="auto">
          <a:xfrm>
            <a:off x="495303" y="255588"/>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800" b="1">
                <a:solidFill>
                  <a:srgbClr val="333399"/>
                </a:solidFill>
                <a:latin typeface="Bookman Old Style" panose="02050604050505020204" pitchFamily="18" charset="0"/>
              </a:rPr>
              <a:t>Основы составления проекта бюджета муниципального образования Чукотский муниципальный район</a:t>
            </a:r>
          </a:p>
        </p:txBody>
      </p:sp>
      <p:sp>
        <p:nvSpPr>
          <p:cNvPr id="11268" name="Line 4"/>
          <p:cNvSpPr>
            <a:spLocks noChangeShapeType="1"/>
          </p:cNvSpPr>
          <p:nvPr/>
        </p:nvSpPr>
        <p:spPr bwMode="auto">
          <a:xfrm>
            <a:off x="359568" y="837094"/>
            <a:ext cx="9204325" cy="158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1269" name="Rectangle 5"/>
          <p:cNvSpPr>
            <a:spLocks noChangeArrowheads="1"/>
          </p:cNvSpPr>
          <p:nvPr/>
        </p:nvSpPr>
        <p:spPr bwMode="auto">
          <a:xfrm>
            <a:off x="866775" y="3851278"/>
            <a:ext cx="8189913" cy="460375"/>
          </a:xfrm>
          <a:prstGeom prst="rect">
            <a:avLst/>
          </a:prstGeom>
          <a:solidFill>
            <a:srgbClr val="CCFFCC"/>
          </a:solidFill>
          <a:ln w="9360">
            <a:solidFill>
              <a:srgbClr val="92D050"/>
            </a:solidFill>
            <a:miter lim="800000"/>
            <a:headEnd/>
            <a:tailEnd/>
          </a:ln>
        </p:spPr>
        <p:txBody>
          <a:bodyPr lIns="90000" tIns="46800" rIns="90000" bIns="46800" anchor="ctr">
            <a:spAutoFit/>
          </a:bodyP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Составление проекта бюджета</a:t>
            </a:r>
          </a:p>
        </p:txBody>
      </p:sp>
      <p:sp>
        <p:nvSpPr>
          <p:cNvPr id="11270" name="AutoShape 6"/>
          <p:cNvSpPr>
            <a:spLocks noChangeArrowheads="1"/>
          </p:cNvSpPr>
          <p:nvPr/>
        </p:nvSpPr>
        <p:spPr bwMode="auto">
          <a:xfrm>
            <a:off x="895350" y="1196997"/>
            <a:ext cx="1873250" cy="2519363"/>
          </a:xfrm>
          <a:prstGeom prst="downArrowCallout">
            <a:avLst>
              <a:gd name="adj1" fmla="val 25000"/>
              <a:gd name="adj2" fmla="val 25000"/>
              <a:gd name="adj3" fmla="val 22415"/>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Бюджетное послание Президента Российской Федерации</a:t>
            </a:r>
          </a:p>
        </p:txBody>
      </p:sp>
      <p:sp>
        <p:nvSpPr>
          <p:cNvPr id="11271" name="AutoShape 7"/>
          <p:cNvSpPr>
            <a:spLocks noChangeArrowheads="1"/>
          </p:cNvSpPr>
          <p:nvPr/>
        </p:nvSpPr>
        <p:spPr bwMode="auto">
          <a:xfrm>
            <a:off x="3003554" y="1196997"/>
            <a:ext cx="1871663" cy="2519363"/>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Прогноз социально-экономического развития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5</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7</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sp>
        <p:nvSpPr>
          <p:cNvPr id="11272" name="AutoShape 8"/>
          <p:cNvSpPr>
            <a:spLocks noChangeArrowheads="1"/>
          </p:cNvSpPr>
          <p:nvPr/>
        </p:nvSpPr>
        <p:spPr bwMode="auto">
          <a:xfrm>
            <a:off x="7461250" y="1211263"/>
            <a:ext cx="1871663" cy="2519362"/>
          </a:xfrm>
          <a:prstGeom prst="downArrowCallout">
            <a:avLst>
              <a:gd name="adj1" fmla="val 25000"/>
              <a:gd name="adj2" fmla="val 25000"/>
              <a:gd name="adj3" fmla="val 22434"/>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dirty="0">
                <a:solidFill>
                  <a:srgbClr val="333399"/>
                </a:solidFill>
                <a:latin typeface="Times New Roman" panose="02020603050405020304" pitchFamily="18" charset="0"/>
              </a:rPr>
              <a:t>Муниципальные программы МО Чукотский муниципальный район </a:t>
            </a:r>
          </a:p>
        </p:txBody>
      </p:sp>
      <p:sp>
        <p:nvSpPr>
          <p:cNvPr id="11273" name="AutoShape 9"/>
          <p:cNvSpPr>
            <a:spLocks noChangeArrowheads="1"/>
          </p:cNvSpPr>
          <p:nvPr/>
        </p:nvSpPr>
        <p:spPr bwMode="auto">
          <a:xfrm>
            <a:off x="5110163" y="1196997"/>
            <a:ext cx="2074862" cy="2519363"/>
          </a:xfrm>
          <a:prstGeom prst="downArrowCallout">
            <a:avLst>
              <a:gd name="adj1" fmla="val 25000"/>
              <a:gd name="adj2" fmla="val 25000"/>
              <a:gd name="adj3" fmla="val 22430"/>
              <a:gd name="adj4" fmla="val 66667"/>
            </a:avLst>
          </a:prstGeom>
          <a:solidFill>
            <a:srgbClr val="FFFF99"/>
          </a:solidFill>
          <a:ln w="19080">
            <a:solidFill>
              <a:srgbClr val="92D050"/>
            </a:solidFill>
            <a:miter lim="800000"/>
            <a:headEnd/>
            <a:tailEnd/>
          </a:ln>
        </p:spPr>
        <p:txBody>
          <a:bodyPr lIns="0" tIns="0" rIns="0" bIns="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dirty="0">
                <a:solidFill>
                  <a:srgbClr val="333399"/>
                </a:solidFill>
                <a:latin typeface="Times New Roman" panose="02020603050405020304" pitchFamily="18" charset="0"/>
              </a:rPr>
              <a:t>Основные направления бюджетной и налоговой политики МО Чукотский муниципальный район на </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5</a:t>
            </a:r>
            <a:r>
              <a:rPr lang="ru-RU" altLang="ru-RU" sz="1400" b="1" dirty="0" smtClean="0">
                <a:solidFill>
                  <a:srgbClr val="333399"/>
                </a:solidFill>
                <a:latin typeface="Times New Roman" panose="02020603050405020304" pitchFamily="18" charset="0"/>
              </a:rPr>
              <a:t>-202</a:t>
            </a:r>
            <a:r>
              <a:rPr lang="en-US" altLang="ru-RU" sz="1400" b="1" dirty="0" smtClean="0">
                <a:solidFill>
                  <a:srgbClr val="333399"/>
                </a:solidFill>
                <a:latin typeface="Times New Roman" panose="02020603050405020304" pitchFamily="18" charset="0"/>
              </a:rPr>
              <a:t>7</a:t>
            </a:r>
            <a:r>
              <a:rPr lang="ru-RU" altLang="ru-RU" sz="1400" b="1" dirty="0" smtClean="0">
                <a:solidFill>
                  <a:srgbClr val="333399"/>
                </a:solidFill>
                <a:latin typeface="Times New Roman" panose="02020603050405020304" pitchFamily="18" charset="0"/>
              </a:rPr>
              <a:t> </a:t>
            </a:r>
            <a:r>
              <a:rPr lang="ru-RU" altLang="ru-RU" sz="1400" b="1" dirty="0">
                <a:solidFill>
                  <a:srgbClr val="333399"/>
                </a:solidFill>
                <a:latin typeface="Times New Roman" panose="02020603050405020304" pitchFamily="18" charset="0"/>
              </a:rPr>
              <a:t>годы</a:t>
            </a:r>
            <a:endParaRPr lang="ru-RU" altLang="ru-RU" sz="1000" b="1" dirty="0">
              <a:solidFill>
                <a:srgbClr val="333399"/>
              </a:solidFill>
              <a:latin typeface="Times New Roman" panose="02020603050405020304" pitchFamily="18" charset="0"/>
            </a:endParaRPr>
          </a:p>
        </p:txBody>
      </p:sp>
      <p:pic>
        <p:nvPicPr>
          <p:cNvPr id="1127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9712" y="4438672"/>
            <a:ext cx="2030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4602" y="4451372"/>
            <a:ext cx="2063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27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0150" y="4438672"/>
            <a:ext cx="2028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afterEffect">
                                  <p:stCondLst>
                                    <p:cond delay="0"/>
                                  </p:stCondLst>
                                  <p:childTnLst>
                                    <p:set>
                                      <p:cBhvr additive="repl">
                                        <p:cTn id="6" dur="1" fill="hold">
                                          <p:stCondLst>
                                            <p:cond delay="0"/>
                                          </p:stCondLst>
                                        </p:cTn>
                                        <p:tgtEl>
                                          <p:spTgt spid="11267"/>
                                        </p:tgtEl>
                                        <p:attrNameLst>
                                          <p:attrName>style.visibility</p:attrName>
                                        </p:attrNameLst>
                                      </p:cBhvr>
                                      <p:to>
                                        <p:strVal val="visible"/>
                                      </p:to>
                                    </p:set>
                                    <p:anim calcmode="lin" valueType="num">
                                      <p:cBhvr>
                                        <p:cTn id="7" dur="2000" fill="hold"/>
                                        <p:tgtEl>
                                          <p:spTgt spid="11267"/>
                                        </p:tgtEl>
                                        <p:attrNameLst>
                                          <p:attrName>ppt_x</p:attrName>
                                        </p:attrNameLst>
                                      </p:cBhvr>
                                      <p:tavLst>
                                        <p:tav tm="100000">
                                          <p:val>
                                            <p:strVal val="#ppt_x"/>
                                          </p:val>
                                        </p:tav>
                                        <p:tav tm="100000">
                                          <p:val>
                                            <p:strVal val="#ppt_x"/>
                                          </p:val>
                                        </p:tav>
                                      </p:tavLst>
                                    </p:anim>
                                    <p:anim calcmode="lin" valueType="num">
                                      <p:cBhvr>
                                        <p:cTn id="8" dur="2000" fill="hold"/>
                                        <p:tgtEl>
                                          <p:spTgt spid="11267"/>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1268"/>
                                        </p:tgtEl>
                                        <p:attrNameLst>
                                          <p:attrName>style.visibility</p:attrName>
                                        </p:attrNameLst>
                                      </p:cBhvr>
                                      <p:to>
                                        <p:strVal val="visible"/>
                                      </p:to>
                                    </p:set>
                                    <p:animEffect transition="in" filter="randombar(horizontal)">
                                      <p:cBhvr additive="repl">
                                        <p:cTn id="12" dur="500"/>
                                        <p:tgtEl>
                                          <p:spTgt spid="11268"/>
                                        </p:tgtEl>
                                      </p:cBhvr>
                                    </p:animEffect>
                                  </p:childTnLst>
                                </p:cTn>
                              </p:par>
                            </p:childTnLst>
                          </p:cTn>
                        </p:par>
                        <p:par>
                          <p:cTn id="13" fill="hold" nodeType="afterGroup">
                            <p:stCondLst>
                              <p:cond delay="2500"/>
                            </p:stCondLst>
                            <p:childTnLst>
                              <p:par>
                                <p:cTn id="14" presetID="22" presetClass="entr" presetSubtype="1" fill="hold" nodeType="afterEffect">
                                  <p:stCondLst>
                                    <p:cond delay="0"/>
                                  </p:stCondLst>
                                  <p:childTnLst>
                                    <p:set>
                                      <p:cBhvr additive="repl">
                                        <p:cTn id="15" dur="1" fill="hold">
                                          <p:stCondLst>
                                            <p:cond delay="0"/>
                                          </p:stCondLst>
                                        </p:cTn>
                                        <p:tgtEl>
                                          <p:spTgt spid="11270"/>
                                        </p:tgtEl>
                                        <p:attrNameLst>
                                          <p:attrName>style.visibility</p:attrName>
                                        </p:attrNameLst>
                                      </p:cBhvr>
                                      <p:to>
                                        <p:strVal val="visible"/>
                                      </p:to>
                                    </p:set>
                                    <p:animEffect transition="in" filter="wipe(up)">
                                      <p:cBhvr additive="repl">
                                        <p:cTn id="16" dur="2000"/>
                                        <p:tgtEl>
                                          <p:spTgt spid="11270"/>
                                        </p:tgtEl>
                                      </p:cBhvr>
                                    </p:animEffect>
                                  </p:childTnLst>
                                </p:cTn>
                              </p:par>
                            </p:childTnLst>
                          </p:cTn>
                        </p:par>
                        <p:par>
                          <p:cTn id="17" fill="hold" nodeType="afterGroup">
                            <p:stCondLst>
                              <p:cond delay="4500"/>
                            </p:stCondLst>
                            <p:childTnLst>
                              <p:par>
                                <p:cTn id="18" presetID="22" presetClass="entr" presetSubtype="1" fill="hold" nodeType="afterEffect">
                                  <p:stCondLst>
                                    <p:cond delay="0"/>
                                  </p:stCondLst>
                                  <p:childTnLst>
                                    <p:set>
                                      <p:cBhvr additive="repl">
                                        <p:cTn id="19" dur="1" fill="hold">
                                          <p:stCondLst>
                                            <p:cond delay="0"/>
                                          </p:stCondLst>
                                        </p:cTn>
                                        <p:tgtEl>
                                          <p:spTgt spid="11271"/>
                                        </p:tgtEl>
                                        <p:attrNameLst>
                                          <p:attrName>style.visibility</p:attrName>
                                        </p:attrNameLst>
                                      </p:cBhvr>
                                      <p:to>
                                        <p:strVal val="visible"/>
                                      </p:to>
                                    </p:set>
                                    <p:animEffect transition="in" filter="wipe(up)">
                                      <p:cBhvr additive="repl">
                                        <p:cTn id="20" dur="2000"/>
                                        <p:tgtEl>
                                          <p:spTgt spid="11271"/>
                                        </p:tgtEl>
                                      </p:cBhvr>
                                    </p:animEffect>
                                  </p:childTnLst>
                                </p:cTn>
                              </p:par>
                            </p:childTnLst>
                          </p:cTn>
                        </p:par>
                        <p:par>
                          <p:cTn id="21" fill="hold" nodeType="afterGroup">
                            <p:stCondLst>
                              <p:cond delay="6500"/>
                            </p:stCondLst>
                            <p:childTnLst>
                              <p:par>
                                <p:cTn id="22" presetID="22" presetClass="entr" presetSubtype="1" fill="hold" nodeType="afterEffect">
                                  <p:stCondLst>
                                    <p:cond delay="0"/>
                                  </p:stCondLst>
                                  <p:childTnLst>
                                    <p:set>
                                      <p:cBhvr additive="repl">
                                        <p:cTn id="23" dur="1" fill="hold">
                                          <p:stCondLst>
                                            <p:cond delay="0"/>
                                          </p:stCondLst>
                                        </p:cTn>
                                        <p:tgtEl>
                                          <p:spTgt spid="11273"/>
                                        </p:tgtEl>
                                        <p:attrNameLst>
                                          <p:attrName>style.visibility</p:attrName>
                                        </p:attrNameLst>
                                      </p:cBhvr>
                                      <p:to>
                                        <p:strVal val="visible"/>
                                      </p:to>
                                    </p:set>
                                    <p:animEffect transition="in" filter="wipe(up)">
                                      <p:cBhvr additive="repl">
                                        <p:cTn id="24" dur="2000"/>
                                        <p:tgtEl>
                                          <p:spTgt spid="11273"/>
                                        </p:tgtEl>
                                      </p:cBhvr>
                                    </p:animEffect>
                                  </p:childTnLst>
                                </p:cTn>
                              </p:par>
                            </p:childTnLst>
                          </p:cTn>
                        </p:par>
                        <p:par>
                          <p:cTn id="25" fill="hold" nodeType="afterGroup">
                            <p:stCondLst>
                              <p:cond delay="8500"/>
                            </p:stCondLst>
                            <p:childTnLst>
                              <p:par>
                                <p:cTn id="26" presetID="22" presetClass="entr" presetSubtype="1" fill="hold" nodeType="afterEffect">
                                  <p:stCondLst>
                                    <p:cond delay="0"/>
                                  </p:stCondLst>
                                  <p:childTnLst>
                                    <p:set>
                                      <p:cBhvr additive="repl">
                                        <p:cTn id="27" dur="1" fill="hold">
                                          <p:stCondLst>
                                            <p:cond delay="0"/>
                                          </p:stCondLst>
                                        </p:cTn>
                                        <p:tgtEl>
                                          <p:spTgt spid="11272"/>
                                        </p:tgtEl>
                                        <p:attrNameLst>
                                          <p:attrName>style.visibility</p:attrName>
                                        </p:attrNameLst>
                                      </p:cBhvr>
                                      <p:to>
                                        <p:strVal val="visible"/>
                                      </p:to>
                                    </p:set>
                                    <p:animEffect transition="in" filter="wipe(up)">
                                      <p:cBhvr additive="repl">
                                        <p:cTn id="28" dur="2000"/>
                                        <p:tgtEl>
                                          <p:spTgt spid="11272"/>
                                        </p:tgtEl>
                                      </p:cBhvr>
                                    </p:animEffect>
                                  </p:childTnLst>
                                </p:cTn>
                              </p:par>
                            </p:childTnLst>
                          </p:cTn>
                        </p:par>
                        <p:par>
                          <p:cTn id="29" fill="hold" nodeType="afterGroup">
                            <p:stCondLst>
                              <p:cond delay="10500"/>
                            </p:stCondLst>
                            <p:childTnLst>
                              <p:par>
                                <p:cTn id="30" presetID="22" presetClass="entr" presetSubtype="1" fill="hold" nodeType="afterEffect">
                                  <p:stCondLst>
                                    <p:cond delay="0"/>
                                  </p:stCondLst>
                                  <p:childTnLst>
                                    <p:set>
                                      <p:cBhvr additive="repl">
                                        <p:cTn id="31" dur="1" fill="hold">
                                          <p:stCondLst>
                                            <p:cond delay="0"/>
                                          </p:stCondLst>
                                        </p:cTn>
                                        <p:tgtEl>
                                          <p:spTgt spid="11269"/>
                                        </p:tgtEl>
                                        <p:attrNameLst>
                                          <p:attrName>style.visibility</p:attrName>
                                        </p:attrNameLst>
                                      </p:cBhvr>
                                      <p:to>
                                        <p:strVal val="visible"/>
                                      </p:to>
                                    </p:set>
                                    <p:animEffect transition="in" filter="wipe(up)">
                                      <p:cBhvr additive="repl">
                                        <p:cTn id="32" dur="2000"/>
                                        <p:tgtEl>
                                          <p:spTgt spid="11269"/>
                                        </p:tgtEl>
                                      </p:cBhvr>
                                    </p:animEffect>
                                  </p:childTnLst>
                                </p:cTn>
                              </p:par>
                              <p:par>
                                <p:cTn id="33" presetID="22" presetClass="entr" presetSubtype="1" fill="hold" nodeType="withEffect">
                                  <p:stCondLst>
                                    <p:cond delay="0"/>
                                  </p:stCondLst>
                                  <p:childTnLst>
                                    <p:set>
                                      <p:cBhvr additive="repl">
                                        <p:cTn id="34" dur="1" fill="hold">
                                          <p:stCondLst>
                                            <p:cond delay="0"/>
                                          </p:stCondLst>
                                        </p:cTn>
                                        <p:tgtEl>
                                          <p:spTgt spid="11266"/>
                                        </p:tgtEl>
                                        <p:attrNameLst>
                                          <p:attrName>style.visibility</p:attrName>
                                        </p:attrNameLst>
                                      </p:cBhvr>
                                      <p:to>
                                        <p:strVal val="visible"/>
                                      </p:to>
                                    </p:set>
                                    <p:animEffect transition="in" filter="wipe(up)">
                                      <p:cBhvr additive="repl">
                                        <p:cTn id="35" dur="2000"/>
                                        <p:tgtEl>
                                          <p:spTgt spid="11266"/>
                                        </p:tgtEl>
                                      </p:cBhvr>
                                    </p:animEffect>
                                  </p:childTnLst>
                                </p:cTn>
                              </p:par>
                              <p:par>
                                <p:cTn id="36" presetID="22" presetClass="entr" presetSubtype="1" fill="hold" nodeType="withEffect">
                                  <p:stCondLst>
                                    <p:cond delay="0"/>
                                  </p:stCondLst>
                                  <p:childTnLst>
                                    <p:set>
                                      <p:cBhvr additive="repl">
                                        <p:cTn id="37" dur="1" fill="hold">
                                          <p:stCondLst>
                                            <p:cond delay="0"/>
                                          </p:stCondLst>
                                        </p:cTn>
                                        <p:tgtEl>
                                          <p:spTgt spid="11274"/>
                                        </p:tgtEl>
                                        <p:attrNameLst>
                                          <p:attrName>style.visibility</p:attrName>
                                        </p:attrNameLst>
                                      </p:cBhvr>
                                      <p:to>
                                        <p:strVal val="visible"/>
                                      </p:to>
                                    </p:set>
                                    <p:animEffect transition="in" filter="wipe(up)">
                                      <p:cBhvr additive="repl">
                                        <p:cTn id="38" dur="2000"/>
                                        <p:tgtEl>
                                          <p:spTgt spid="11274"/>
                                        </p:tgtEl>
                                      </p:cBhvr>
                                    </p:animEffect>
                                  </p:childTnLst>
                                </p:cTn>
                              </p:par>
                              <p:par>
                                <p:cTn id="39" presetID="22" presetClass="entr" presetSubtype="1" fill="hold" nodeType="withEffect">
                                  <p:stCondLst>
                                    <p:cond delay="0"/>
                                  </p:stCondLst>
                                  <p:childTnLst>
                                    <p:set>
                                      <p:cBhvr additive="repl">
                                        <p:cTn id="40" dur="1" fill="hold">
                                          <p:stCondLst>
                                            <p:cond delay="0"/>
                                          </p:stCondLst>
                                        </p:cTn>
                                        <p:tgtEl>
                                          <p:spTgt spid="11275"/>
                                        </p:tgtEl>
                                        <p:attrNameLst>
                                          <p:attrName>style.visibility</p:attrName>
                                        </p:attrNameLst>
                                      </p:cBhvr>
                                      <p:to>
                                        <p:strVal val="visible"/>
                                      </p:to>
                                    </p:set>
                                    <p:animEffect transition="in" filter="wipe(up)">
                                      <p:cBhvr additive="repl">
                                        <p:cTn id="41" dur="2000"/>
                                        <p:tgtEl>
                                          <p:spTgt spid="11275"/>
                                        </p:tgtEl>
                                      </p:cBhvr>
                                    </p:animEffect>
                                  </p:childTnLst>
                                </p:cTn>
                              </p:par>
                              <p:par>
                                <p:cTn id="42" presetID="22" presetClass="entr" presetSubtype="1" fill="hold" nodeType="withEffect">
                                  <p:stCondLst>
                                    <p:cond delay="0"/>
                                  </p:stCondLst>
                                  <p:childTnLst>
                                    <p:set>
                                      <p:cBhvr additive="repl">
                                        <p:cTn id="43" dur="1" fill="hold">
                                          <p:stCondLst>
                                            <p:cond delay="0"/>
                                          </p:stCondLst>
                                        </p:cTn>
                                        <p:tgtEl>
                                          <p:spTgt spid="11276"/>
                                        </p:tgtEl>
                                        <p:attrNameLst>
                                          <p:attrName>style.visibility</p:attrName>
                                        </p:attrNameLst>
                                      </p:cBhvr>
                                      <p:to>
                                        <p:strVal val="visible"/>
                                      </p:to>
                                    </p:set>
                                    <p:animEffect transition="in" filter="wipe(up)">
                                      <p:cBhvr additive="repl">
                                        <p:cTn id="44"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381CC275-7854-4871-BD98-8D574F1E479F}" type="slidenum">
              <a:rPr lang="ru-RU" altLang="ru-RU" sz="1400">
                <a:solidFill>
                  <a:srgbClr val="000000"/>
                </a:solidFill>
                <a:latin typeface="Times New Roman" panose="02020603050405020304" pitchFamily="18" charset="0"/>
              </a:rPr>
              <a:pPr algn="r" eaLnBrk="1" hangingPunct="1">
                <a:spcBef>
                  <a:spcPct val="0"/>
                </a:spcBef>
                <a:buFontTx/>
                <a:buNone/>
              </a:pPr>
              <a:t>5</a:t>
            </a:fld>
            <a:endParaRPr lang="ru-RU" altLang="ru-RU" sz="1400">
              <a:solidFill>
                <a:srgbClr val="000000"/>
              </a:solidFill>
              <a:latin typeface="Times New Roman" panose="02020603050405020304" pitchFamily="18" charset="0"/>
            </a:endParaRPr>
          </a:p>
        </p:txBody>
      </p:sp>
      <p:sp>
        <p:nvSpPr>
          <p:cNvPr id="12290" name="Text Box 2"/>
          <p:cNvSpPr txBox="1">
            <a:spLocks noChangeArrowheads="1"/>
          </p:cNvSpPr>
          <p:nvPr/>
        </p:nvSpPr>
        <p:spPr bwMode="auto">
          <a:xfrm>
            <a:off x="495303" y="260350"/>
            <a:ext cx="891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800" b="1">
                <a:solidFill>
                  <a:srgbClr val="333399"/>
                </a:solidFill>
                <a:latin typeface="Bookman Old Style" panose="02050604050505020204" pitchFamily="18" charset="0"/>
              </a:rPr>
              <a:t>Бюджетный процесс</a:t>
            </a:r>
          </a:p>
        </p:txBody>
      </p:sp>
      <p:sp>
        <p:nvSpPr>
          <p:cNvPr id="12291" name="Text Box 3"/>
          <p:cNvSpPr txBox="1">
            <a:spLocks noChangeArrowheads="1"/>
          </p:cNvSpPr>
          <p:nvPr/>
        </p:nvSpPr>
        <p:spPr bwMode="auto">
          <a:xfrm>
            <a:off x="428625" y="981075"/>
            <a:ext cx="91265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indent="360363">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569913" algn="l"/>
                <a:tab pos="1484313" algn="l"/>
                <a:tab pos="2398713" algn="l"/>
                <a:tab pos="3313113" algn="l"/>
                <a:tab pos="4227513" algn="l"/>
                <a:tab pos="5141913" algn="l"/>
                <a:tab pos="6056313" algn="l"/>
                <a:tab pos="6970713" algn="l"/>
                <a:tab pos="7885113" algn="l"/>
                <a:tab pos="8799513" algn="l"/>
                <a:tab pos="9713913" algn="l"/>
              </a:tabLst>
              <a:defRPr sz="2000">
                <a:solidFill>
                  <a:schemeClr val="tx1"/>
                </a:solidFill>
                <a:latin typeface="Calibri" panose="020F0502020204030204" pitchFamily="34" charset="0"/>
              </a:defRPr>
            </a:lvl9pPr>
          </a:lstStyle>
          <a:p>
            <a:pPr algn="just" eaLnBrk="1" hangingPunct="1">
              <a:lnSpc>
                <a:spcPct val="80000"/>
              </a:lnSpc>
              <a:spcBef>
                <a:spcPts val="400"/>
              </a:spcBef>
              <a:buFontTx/>
              <a:buNone/>
            </a:pPr>
            <a:r>
              <a:rPr lang="ru-RU" altLang="ru-RU" sz="1600" b="1">
                <a:solidFill>
                  <a:srgbClr val="333399"/>
                </a:solidFill>
                <a:latin typeface="Times New Roman" panose="02020603050405020304" pitchFamily="18" charset="0"/>
              </a:rPr>
              <a:t>Представляет собой деятельность по составлению проекта бюджета, его рассмотрению, утверждению, исполнению, составлению отчета об исполнении и его утверждению.</a:t>
            </a:r>
          </a:p>
        </p:txBody>
      </p:sp>
      <p:sp>
        <p:nvSpPr>
          <p:cNvPr id="12292" name="Rectangle 4"/>
          <p:cNvSpPr>
            <a:spLocks noChangeArrowheads="1"/>
          </p:cNvSpPr>
          <p:nvPr/>
        </p:nvSpPr>
        <p:spPr bwMode="auto">
          <a:xfrm>
            <a:off x="2457450" y="1700213"/>
            <a:ext cx="5072063" cy="360362"/>
          </a:xfrm>
          <a:prstGeom prst="rect">
            <a:avLst/>
          </a:prstGeom>
          <a:solidFill>
            <a:srgbClr val="99CCFF"/>
          </a:solidFill>
          <a:ln w="15840">
            <a:solidFill>
              <a:srgbClr val="3366FF"/>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СТАДИИ БЮДЖЕТНОГО ПРОЦЕССА</a:t>
            </a:r>
          </a:p>
        </p:txBody>
      </p:sp>
      <p:sp>
        <p:nvSpPr>
          <p:cNvPr id="12293" name="Rectangle 5"/>
          <p:cNvSpPr>
            <a:spLocks noChangeArrowheads="1"/>
          </p:cNvSpPr>
          <p:nvPr/>
        </p:nvSpPr>
        <p:spPr bwMode="auto">
          <a:xfrm>
            <a:off x="508007" y="2852738"/>
            <a:ext cx="148113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1. Разработка проекта бюджета</a:t>
            </a:r>
          </a:p>
        </p:txBody>
      </p:sp>
      <p:sp>
        <p:nvSpPr>
          <p:cNvPr id="12294" name="Rectangle 6"/>
          <p:cNvSpPr>
            <a:spLocks noChangeArrowheads="1"/>
          </p:cNvSpPr>
          <p:nvPr/>
        </p:nvSpPr>
        <p:spPr bwMode="auto">
          <a:xfrm>
            <a:off x="2222500" y="2852738"/>
            <a:ext cx="1636713"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2. Рассмотрение проекта бюджета</a:t>
            </a:r>
          </a:p>
        </p:txBody>
      </p:sp>
      <p:sp>
        <p:nvSpPr>
          <p:cNvPr id="12295" name="Rectangle 7"/>
          <p:cNvSpPr>
            <a:spLocks noChangeArrowheads="1"/>
          </p:cNvSpPr>
          <p:nvPr/>
        </p:nvSpPr>
        <p:spPr bwMode="auto">
          <a:xfrm>
            <a:off x="4094175" y="2852738"/>
            <a:ext cx="1639887"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3. Утверждение проекта бюджета</a:t>
            </a:r>
          </a:p>
        </p:txBody>
      </p:sp>
      <p:sp>
        <p:nvSpPr>
          <p:cNvPr id="12296" name="Rectangle 8"/>
          <p:cNvSpPr>
            <a:spLocks noChangeArrowheads="1"/>
          </p:cNvSpPr>
          <p:nvPr/>
        </p:nvSpPr>
        <p:spPr bwMode="auto">
          <a:xfrm>
            <a:off x="5967417" y="2852738"/>
            <a:ext cx="1482725"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4. Исполнение бюджета</a:t>
            </a:r>
          </a:p>
        </p:txBody>
      </p:sp>
      <p:sp>
        <p:nvSpPr>
          <p:cNvPr id="12297" name="Rectangle 9"/>
          <p:cNvSpPr>
            <a:spLocks noChangeArrowheads="1"/>
          </p:cNvSpPr>
          <p:nvPr/>
        </p:nvSpPr>
        <p:spPr bwMode="auto">
          <a:xfrm>
            <a:off x="7683500" y="2852738"/>
            <a:ext cx="1639888" cy="1439862"/>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a:solidFill>
                  <a:srgbClr val="333399"/>
                </a:solidFill>
                <a:latin typeface="Times New Roman" panose="02020603050405020304" pitchFamily="18" charset="0"/>
              </a:rPr>
              <a:t>5. Рассмотрение и утверждение отчета об исполнении бюджета</a:t>
            </a:r>
          </a:p>
        </p:txBody>
      </p:sp>
      <p:sp>
        <p:nvSpPr>
          <p:cNvPr id="12298" name="Line 10"/>
          <p:cNvSpPr>
            <a:spLocks noChangeShapeType="1"/>
          </p:cNvSpPr>
          <p:nvPr/>
        </p:nvSpPr>
        <p:spPr bwMode="auto">
          <a:xfrm>
            <a:off x="4953000" y="2060575"/>
            <a:ext cx="1588" cy="431800"/>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299" name="Line 11"/>
          <p:cNvSpPr>
            <a:spLocks noChangeShapeType="1"/>
          </p:cNvSpPr>
          <p:nvPr/>
        </p:nvSpPr>
        <p:spPr bwMode="auto">
          <a:xfrm>
            <a:off x="1052514" y="2492375"/>
            <a:ext cx="7489824"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0" name="Line 12"/>
          <p:cNvSpPr>
            <a:spLocks noChangeShapeType="1"/>
          </p:cNvSpPr>
          <p:nvPr/>
        </p:nvSpPr>
        <p:spPr bwMode="auto">
          <a:xfrm>
            <a:off x="1052525"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1" name="Line 13"/>
          <p:cNvSpPr>
            <a:spLocks noChangeShapeType="1"/>
          </p:cNvSpPr>
          <p:nvPr/>
        </p:nvSpPr>
        <p:spPr bwMode="auto">
          <a:xfrm>
            <a:off x="307975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2" name="Line 14"/>
          <p:cNvSpPr>
            <a:spLocks noChangeShapeType="1"/>
          </p:cNvSpPr>
          <p:nvPr/>
        </p:nvSpPr>
        <p:spPr bwMode="auto">
          <a:xfrm>
            <a:off x="4953000" y="2492397"/>
            <a:ext cx="1588"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3" name="Line 15"/>
          <p:cNvSpPr>
            <a:spLocks noChangeShapeType="1"/>
          </p:cNvSpPr>
          <p:nvPr/>
        </p:nvSpPr>
        <p:spPr bwMode="auto">
          <a:xfrm>
            <a:off x="666910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4" name="Line 16"/>
          <p:cNvSpPr>
            <a:spLocks noChangeShapeType="1"/>
          </p:cNvSpPr>
          <p:nvPr/>
        </p:nvSpPr>
        <p:spPr bwMode="auto">
          <a:xfrm>
            <a:off x="8542350" y="2492397"/>
            <a:ext cx="1587" cy="358775"/>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5" name="Line 17"/>
          <p:cNvSpPr>
            <a:spLocks noChangeShapeType="1"/>
          </p:cNvSpPr>
          <p:nvPr/>
        </p:nvSpPr>
        <p:spPr bwMode="auto">
          <a:xfrm>
            <a:off x="5888049" y="4724400"/>
            <a:ext cx="163988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06" name="Line 18"/>
          <p:cNvSpPr>
            <a:spLocks noChangeShapeType="1"/>
          </p:cNvSpPr>
          <p:nvPr/>
        </p:nvSpPr>
        <p:spPr bwMode="auto">
          <a:xfrm flipV="1">
            <a:off x="5888050" y="4364060"/>
            <a:ext cx="1587"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7" name="Line 19"/>
          <p:cNvSpPr>
            <a:spLocks noChangeShapeType="1"/>
          </p:cNvSpPr>
          <p:nvPr/>
        </p:nvSpPr>
        <p:spPr bwMode="auto">
          <a:xfrm flipV="1">
            <a:off x="7527925" y="4364060"/>
            <a:ext cx="1588" cy="363537"/>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08" name="Rectangle 20"/>
          <p:cNvSpPr>
            <a:spLocks noChangeArrowheads="1"/>
          </p:cNvSpPr>
          <p:nvPr/>
        </p:nvSpPr>
        <p:spPr bwMode="auto">
          <a:xfrm>
            <a:off x="5734053" y="4797425"/>
            <a:ext cx="2027238" cy="287338"/>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год</a:t>
            </a:r>
          </a:p>
        </p:txBody>
      </p:sp>
      <p:sp>
        <p:nvSpPr>
          <p:cNvPr id="12309" name="Line 21"/>
          <p:cNvSpPr>
            <a:spLocks noChangeShapeType="1"/>
          </p:cNvSpPr>
          <p:nvPr/>
        </p:nvSpPr>
        <p:spPr bwMode="auto">
          <a:xfrm>
            <a:off x="350850" y="5734050"/>
            <a:ext cx="9126537" cy="1588"/>
          </a:xfrm>
          <a:prstGeom prst="line">
            <a:avLst/>
          </a:prstGeom>
          <a:noFill/>
          <a:ln w="15840">
            <a:solidFill>
              <a:srgbClr val="3366FF"/>
            </a:solidFill>
            <a:miter lim="800000"/>
            <a:headEnd/>
            <a:tailEnd/>
          </a:ln>
          <a:extLst>
            <a:ext uri="{909E8E84-426E-40DD-AFC4-6F175D3DCCD1}">
              <a14:hiddenFill xmlns:a14="http://schemas.microsoft.com/office/drawing/2010/main">
                <a:noFill/>
              </a14:hiddenFill>
            </a:ext>
          </a:extLst>
        </p:spPr>
        <p:txBody>
          <a:bodyPr/>
          <a:lstStyle/>
          <a:p>
            <a:endParaRPr lang="ru-RU"/>
          </a:p>
        </p:txBody>
      </p:sp>
      <p:sp>
        <p:nvSpPr>
          <p:cNvPr id="12310" name="Line 22"/>
          <p:cNvSpPr>
            <a:spLocks noChangeShapeType="1"/>
          </p:cNvSpPr>
          <p:nvPr/>
        </p:nvSpPr>
        <p:spPr bwMode="auto">
          <a:xfrm flipV="1">
            <a:off x="350850" y="5372100"/>
            <a:ext cx="1587"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1" name="Line 23"/>
          <p:cNvSpPr>
            <a:spLocks noChangeShapeType="1"/>
          </p:cNvSpPr>
          <p:nvPr/>
        </p:nvSpPr>
        <p:spPr bwMode="auto">
          <a:xfrm flipV="1">
            <a:off x="9477375" y="5372100"/>
            <a:ext cx="1588" cy="363538"/>
          </a:xfrm>
          <a:prstGeom prst="line">
            <a:avLst/>
          </a:prstGeom>
          <a:noFill/>
          <a:ln w="15840">
            <a:solidFill>
              <a:srgbClr val="3366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2312" name="Rectangle 24"/>
          <p:cNvSpPr>
            <a:spLocks noChangeArrowheads="1"/>
          </p:cNvSpPr>
          <p:nvPr/>
        </p:nvSpPr>
        <p:spPr bwMode="auto">
          <a:xfrm>
            <a:off x="3236913" y="5300685"/>
            <a:ext cx="2027237" cy="287337"/>
          </a:xfrm>
          <a:prstGeom prst="rect">
            <a:avLst/>
          </a:prstGeom>
          <a:solidFill>
            <a:srgbClr val="FFCCFF"/>
          </a:solidFill>
          <a:ln w="15840">
            <a:solidFill>
              <a:srgbClr val="FF99FF"/>
            </a:solidFill>
            <a:miter lim="800000"/>
            <a:headEnd/>
            <a:tailEnd/>
          </a:ln>
        </p:spPr>
        <p:txBody>
          <a:bodyPr wrap="none"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400" b="1" i="1">
                <a:solidFill>
                  <a:srgbClr val="333399"/>
                </a:solidFill>
                <a:latin typeface="Times New Roman" panose="02020603050405020304" pitchFamily="18" charset="0"/>
              </a:rPr>
              <a:t>Бюджетный период</a:t>
            </a:r>
          </a:p>
        </p:txBody>
      </p:sp>
      <p:sp>
        <p:nvSpPr>
          <p:cNvPr id="12313" name="Line 25"/>
          <p:cNvSpPr>
            <a:spLocks noChangeShapeType="1"/>
          </p:cNvSpPr>
          <p:nvPr/>
        </p:nvSpPr>
        <p:spPr bwMode="auto">
          <a:xfrm>
            <a:off x="350838" y="836635"/>
            <a:ext cx="9204325" cy="1587"/>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afterEffect">
                                  <p:stCondLst>
                                    <p:cond delay="0"/>
                                  </p:stCondLst>
                                  <p:childTnLst>
                                    <p:set>
                                      <p:cBhvr additive="repl">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ppt_x</p:attrName>
                                        </p:attrNameLst>
                                      </p:cBhvr>
                                      <p:tavLst>
                                        <p:tav tm="100000">
                                          <p:val>
                                            <p:strVal val="#ppt_x"/>
                                          </p:val>
                                        </p:tav>
                                        <p:tav tm="100000">
                                          <p:val>
                                            <p:strVal val="#ppt_x"/>
                                          </p:val>
                                        </p:tav>
                                      </p:tavLst>
                                    </p:anim>
                                    <p:anim calcmode="lin" valueType="num">
                                      <p:cBhvr>
                                        <p:cTn id="8" dur="2000" fill="hold"/>
                                        <p:tgtEl>
                                          <p:spTgt spid="12290"/>
                                        </p:tgtEl>
                                        <p:attrNameLst>
                                          <p:attrName>ppt_y</p:attrName>
                                        </p:attrNameLst>
                                      </p:cBhvr>
                                      <p:tavLst>
                                        <p:tav tm="100000">
                                          <p:val>
                                            <p:strVal val="0-#ppt_h/2"/>
                                          </p:val>
                                        </p:tav>
                                        <p:tav tm="100000">
                                          <p:val>
                                            <p:strVal val="#ppt_y"/>
                                          </p:val>
                                        </p:tav>
                                      </p:tavLst>
                                    </p:anim>
                                  </p:childTnLst>
                                </p:cTn>
                              </p:par>
                            </p:childTnLst>
                          </p:cTn>
                        </p:par>
                        <p:par>
                          <p:cTn id="9" fill="hold" nodeType="afterGroup">
                            <p:stCondLst>
                              <p:cond delay="2000"/>
                            </p:stCondLst>
                            <p:childTnLst>
                              <p:par>
                                <p:cTn id="10" presetID="14" presetClass="entr" presetSubtype="10" fill="hold" nodeType="afterEffect">
                                  <p:stCondLst>
                                    <p:cond delay="0"/>
                                  </p:stCondLst>
                                  <p:childTnLst>
                                    <p:set>
                                      <p:cBhvr additive="repl">
                                        <p:cTn id="11" dur="1" fill="hold">
                                          <p:stCondLst>
                                            <p:cond delay="0"/>
                                          </p:stCondLst>
                                        </p:cTn>
                                        <p:tgtEl>
                                          <p:spTgt spid="12313"/>
                                        </p:tgtEl>
                                        <p:attrNameLst>
                                          <p:attrName>style.visibility</p:attrName>
                                        </p:attrNameLst>
                                      </p:cBhvr>
                                      <p:to>
                                        <p:strVal val="visible"/>
                                      </p:to>
                                    </p:set>
                                    <p:animEffect transition="in" filter="randombar(horizontal)">
                                      <p:cBhvr additive="repl">
                                        <p:cTn id="12" dur="500"/>
                                        <p:tgtEl>
                                          <p:spTgt spid="12313"/>
                                        </p:tgtEl>
                                      </p:cBhvr>
                                    </p:animEffect>
                                  </p:childTnLst>
                                </p:cTn>
                              </p:par>
                              <p:par>
                                <p:cTn id="13" presetID="22" presetClass="entr" presetSubtype="1" fill="hold" nodeType="withEffect">
                                  <p:stCondLst>
                                    <p:cond delay="0"/>
                                  </p:stCondLst>
                                  <p:childTnLst>
                                    <p:set>
                                      <p:cBhvr additive="repl">
                                        <p:cTn id="14" dur="1" fill="hold">
                                          <p:stCondLst>
                                            <p:cond delay="0"/>
                                          </p:stCondLst>
                                        </p:cTn>
                                        <p:tgtEl>
                                          <p:spTgt spid="12291">
                                            <p:txEl>
                                              <p:pRg st="0" end="0"/>
                                            </p:txEl>
                                          </p:spTgt>
                                        </p:tgtEl>
                                        <p:attrNameLst>
                                          <p:attrName>style.visibility</p:attrName>
                                        </p:attrNameLst>
                                      </p:cBhvr>
                                      <p:to>
                                        <p:strVal val="visible"/>
                                      </p:to>
                                    </p:set>
                                    <p:animEffect transition="in" filter="wipe(up)">
                                      <p:cBhvr additive="repl">
                                        <p:cTn id="15" dur="2000"/>
                                        <p:tgtEl>
                                          <p:spTgt spid="12291">
                                            <p:txEl>
                                              <p:pRg st="0" end="0"/>
                                            </p:txEl>
                                          </p:spTgt>
                                        </p:tgtEl>
                                      </p:cBhvr>
                                    </p:animEffect>
                                  </p:childTnLst>
                                </p:cTn>
                              </p:par>
                            </p:childTnLst>
                          </p:cTn>
                        </p:par>
                        <p:par>
                          <p:cTn id="16" fill="hold" nodeType="afterGroup">
                            <p:stCondLst>
                              <p:cond delay="4000"/>
                            </p:stCondLst>
                            <p:childTnLst>
                              <p:par>
                                <p:cTn id="17" presetID="22" presetClass="entr" presetSubtype="1" fill="hold" nodeType="afterEffect">
                                  <p:stCondLst>
                                    <p:cond delay="0"/>
                                  </p:stCondLst>
                                  <p:childTnLst>
                                    <p:set>
                                      <p:cBhvr additive="repl">
                                        <p:cTn id="18" dur="1" fill="hold">
                                          <p:stCondLst>
                                            <p:cond delay="0"/>
                                          </p:stCondLst>
                                        </p:cTn>
                                        <p:tgtEl>
                                          <p:spTgt spid="12292"/>
                                        </p:tgtEl>
                                        <p:attrNameLst>
                                          <p:attrName>style.visibility</p:attrName>
                                        </p:attrNameLst>
                                      </p:cBhvr>
                                      <p:to>
                                        <p:strVal val="visible"/>
                                      </p:to>
                                    </p:set>
                                    <p:animEffect transition="in" filter="wipe(up)">
                                      <p:cBhvr additive="repl">
                                        <p:cTn id="19" dur="2000"/>
                                        <p:tgtEl>
                                          <p:spTgt spid="12292"/>
                                        </p:tgtEl>
                                      </p:cBhvr>
                                    </p:animEffect>
                                  </p:childTnLst>
                                </p:cTn>
                              </p:par>
                            </p:childTnLst>
                          </p:cTn>
                        </p:par>
                        <p:par>
                          <p:cTn id="20" fill="hold" nodeType="afterGroup">
                            <p:stCondLst>
                              <p:cond delay="6000"/>
                            </p:stCondLst>
                            <p:childTnLst>
                              <p:par>
                                <p:cTn id="21" presetID="22" presetClass="entr" presetSubtype="1" fill="hold" nodeType="afterEffect">
                                  <p:stCondLst>
                                    <p:cond delay="0"/>
                                  </p:stCondLst>
                                  <p:childTnLst>
                                    <p:set>
                                      <p:cBhvr additive="repl">
                                        <p:cTn id="22" dur="1" fill="hold">
                                          <p:stCondLst>
                                            <p:cond delay="0"/>
                                          </p:stCondLst>
                                        </p:cTn>
                                        <p:tgtEl>
                                          <p:spTgt spid="12298"/>
                                        </p:tgtEl>
                                        <p:attrNameLst>
                                          <p:attrName>style.visibility</p:attrName>
                                        </p:attrNameLst>
                                      </p:cBhvr>
                                      <p:to>
                                        <p:strVal val="visible"/>
                                      </p:to>
                                    </p:set>
                                    <p:animEffect transition="in" filter="wipe(up)">
                                      <p:cBhvr additive="repl">
                                        <p:cTn id="23" dur="2000"/>
                                        <p:tgtEl>
                                          <p:spTgt spid="12298"/>
                                        </p:tgtEl>
                                      </p:cBhvr>
                                    </p:animEffect>
                                  </p:childTnLst>
                                </p:cTn>
                              </p:par>
                            </p:childTnLst>
                          </p:cTn>
                        </p:par>
                        <p:par>
                          <p:cTn id="24" fill="hold" nodeType="afterGroup">
                            <p:stCondLst>
                              <p:cond delay="8000"/>
                            </p:stCondLst>
                            <p:childTnLst>
                              <p:par>
                                <p:cTn id="25" presetID="22" presetClass="entr" presetSubtype="8" fill="hold" nodeType="afterEffect">
                                  <p:stCondLst>
                                    <p:cond delay="0"/>
                                  </p:stCondLst>
                                  <p:childTnLst>
                                    <p:set>
                                      <p:cBhvr additive="repl">
                                        <p:cTn id="26" dur="1" fill="hold">
                                          <p:stCondLst>
                                            <p:cond delay="0"/>
                                          </p:stCondLst>
                                        </p:cTn>
                                        <p:tgtEl>
                                          <p:spTgt spid="12299"/>
                                        </p:tgtEl>
                                        <p:attrNameLst>
                                          <p:attrName>style.visibility</p:attrName>
                                        </p:attrNameLst>
                                      </p:cBhvr>
                                      <p:to>
                                        <p:strVal val="visible"/>
                                      </p:to>
                                    </p:set>
                                    <p:animEffect transition="in" filter="wipe(left)">
                                      <p:cBhvr additive="repl">
                                        <p:cTn id="27" dur="2000"/>
                                        <p:tgtEl>
                                          <p:spTgt spid="12299"/>
                                        </p:tgtEl>
                                      </p:cBhvr>
                                    </p:animEffect>
                                  </p:childTnLst>
                                </p:cTn>
                              </p:par>
                            </p:childTnLst>
                          </p:cTn>
                        </p:par>
                        <p:par>
                          <p:cTn id="28" fill="hold" nodeType="afterGroup">
                            <p:stCondLst>
                              <p:cond delay="10000"/>
                            </p:stCondLst>
                            <p:childTnLst>
                              <p:par>
                                <p:cTn id="29" presetID="22" presetClass="entr" presetSubtype="1" fill="hold" nodeType="afterEffect">
                                  <p:stCondLst>
                                    <p:cond delay="0"/>
                                  </p:stCondLst>
                                  <p:childTnLst>
                                    <p:set>
                                      <p:cBhvr additive="repl">
                                        <p:cTn id="30" dur="1" fill="hold">
                                          <p:stCondLst>
                                            <p:cond delay="0"/>
                                          </p:stCondLst>
                                        </p:cTn>
                                        <p:tgtEl>
                                          <p:spTgt spid="12300"/>
                                        </p:tgtEl>
                                        <p:attrNameLst>
                                          <p:attrName>style.visibility</p:attrName>
                                        </p:attrNameLst>
                                      </p:cBhvr>
                                      <p:to>
                                        <p:strVal val="visible"/>
                                      </p:to>
                                    </p:set>
                                    <p:animEffect transition="in" filter="wipe(up)">
                                      <p:cBhvr additive="repl">
                                        <p:cTn id="31" dur="2000"/>
                                        <p:tgtEl>
                                          <p:spTgt spid="12300"/>
                                        </p:tgtEl>
                                      </p:cBhvr>
                                    </p:animEffect>
                                  </p:childTnLst>
                                </p:cTn>
                              </p:par>
                            </p:childTnLst>
                          </p:cTn>
                        </p:par>
                        <p:par>
                          <p:cTn id="32" fill="hold" nodeType="afterGroup">
                            <p:stCondLst>
                              <p:cond delay="12000"/>
                            </p:stCondLst>
                            <p:childTnLst>
                              <p:par>
                                <p:cTn id="33" presetID="22" presetClass="entr" presetSubtype="1" fill="hold" nodeType="afterEffect">
                                  <p:stCondLst>
                                    <p:cond delay="0"/>
                                  </p:stCondLst>
                                  <p:childTnLst>
                                    <p:set>
                                      <p:cBhvr additive="repl">
                                        <p:cTn id="34" dur="1" fill="hold">
                                          <p:stCondLst>
                                            <p:cond delay="0"/>
                                          </p:stCondLst>
                                        </p:cTn>
                                        <p:tgtEl>
                                          <p:spTgt spid="12293"/>
                                        </p:tgtEl>
                                        <p:attrNameLst>
                                          <p:attrName>style.visibility</p:attrName>
                                        </p:attrNameLst>
                                      </p:cBhvr>
                                      <p:to>
                                        <p:strVal val="visible"/>
                                      </p:to>
                                    </p:set>
                                    <p:animEffect transition="in" filter="wipe(up)">
                                      <p:cBhvr additive="repl">
                                        <p:cTn id="35" dur="2000"/>
                                        <p:tgtEl>
                                          <p:spTgt spid="12293"/>
                                        </p:tgtEl>
                                      </p:cBhvr>
                                    </p:animEffect>
                                  </p:childTnLst>
                                </p:cTn>
                              </p:par>
                            </p:childTnLst>
                          </p:cTn>
                        </p:par>
                        <p:par>
                          <p:cTn id="36" fill="hold" nodeType="afterGroup">
                            <p:stCondLst>
                              <p:cond delay="14000"/>
                            </p:stCondLst>
                            <p:childTnLst>
                              <p:par>
                                <p:cTn id="37" presetID="22" presetClass="entr" presetSubtype="1" fill="hold" nodeType="afterEffect">
                                  <p:stCondLst>
                                    <p:cond delay="0"/>
                                  </p:stCondLst>
                                  <p:childTnLst>
                                    <p:set>
                                      <p:cBhvr additive="repl">
                                        <p:cTn id="38" dur="1" fill="hold">
                                          <p:stCondLst>
                                            <p:cond delay="0"/>
                                          </p:stCondLst>
                                        </p:cTn>
                                        <p:tgtEl>
                                          <p:spTgt spid="12301"/>
                                        </p:tgtEl>
                                        <p:attrNameLst>
                                          <p:attrName>style.visibility</p:attrName>
                                        </p:attrNameLst>
                                      </p:cBhvr>
                                      <p:to>
                                        <p:strVal val="visible"/>
                                      </p:to>
                                    </p:set>
                                    <p:animEffect transition="in" filter="wipe(up)">
                                      <p:cBhvr additive="repl">
                                        <p:cTn id="39" dur="2000"/>
                                        <p:tgtEl>
                                          <p:spTgt spid="12301"/>
                                        </p:tgtEl>
                                      </p:cBhvr>
                                    </p:animEffect>
                                  </p:childTnLst>
                                </p:cTn>
                              </p:par>
                            </p:childTnLst>
                          </p:cTn>
                        </p:par>
                        <p:par>
                          <p:cTn id="40" fill="hold" nodeType="afterGroup">
                            <p:stCondLst>
                              <p:cond delay="16000"/>
                            </p:stCondLst>
                            <p:childTnLst>
                              <p:par>
                                <p:cTn id="41" presetID="22" presetClass="entr" presetSubtype="1" fill="hold" nodeType="afterEffect">
                                  <p:stCondLst>
                                    <p:cond delay="0"/>
                                  </p:stCondLst>
                                  <p:childTnLst>
                                    <p:set>
                                      <p:cBhvr additive="repl">
                                        <p:cTn id="42" dur="1" fill="hold">
                                          <p:stCondLst>
                                            <p:cond delay="0"/>
                                          </p:stCondLst>
                                        </p:cTn>
                                        <p:tgtEl>
                                          <p:spTgt spid="12294"/>
                                        </p:tgtEl>
                                        <p:attrNameLst>
                                          <p:attrName>style.visibility</p:attrName>
                                        </p:attrNameLst>
                                      </p:cBhvr>
                                      <p:to>
                                        <p:strVal val="visible"/>
                                      </p:to>
                                    </p:set>
                                    <p:animEffect transition="in" filter="wipe(up)">
                                      <p:cBhvr additive="repl">
                                        <p:cTn id="43" dur="2000"/>
                                        <p:tgtEl>
                                          <p:spTgt spid="12294"/>
                                        </p:tgtEl>
                                      </p:cBhvr>
                                    </p:animEffect>
                                  </p:childTnLst>
                                </p:cTn>
                              </p:par>
                            </p:childTnLst>
                          </p:cTn>
                        </p:par>
                        <p:par>
                          <p:cTn id="44" fill="hold" nodeType="afterGroup">
                            <p:stCondLst>
                              <p:cond delay="18000"/>
                            </p:stCondLst>
                            <p:childTnLst>
                              <p:par>
                                <p:cTn id="45" presetID="22" presetClass="entr" presetSubtype="1" fill="hold" nodeType="afterEffect">
                                  <p:stCondLst>
                                    <p:cond delay="0"/>
                                  </p:stCondLst>
                                  <p:childTnLst>
                                    <p:set>
                                      <p:cBhvr additive="repl">
                                        <p:cTn id="46" dur="1" fill="hold">
                                          <p:stCondLst>
                                            <p:cond delay="0"/>
                                          </p:stCondLst>
                                        </p:cTn>
                                        <p:tgtEl>
                                          <p:spTgt spid="12302"/>
                                        </p:tgtEl>
                                        <p:attrNameLst>
                                          <p:attrName>style.visibility</p:attrName>
                                        </p:attrNameLst>
                                      </p:cBhvr>
                                      <p:to>
                                        <p:strVal val="visible"/>
                                      </p:to>
                                    </p:set>
                                    <p:animEffect transition="in" filter="wipe(up)">
                                      <p:cBhvr additive="repl">
                                        <p:cTn id="47" dur="2000"/>
                                        <p:tgtEl>
                                          <p:spTgt spid="12302"/>
                                        </p:tgtEl>
                                      </p:cBhvr>
                                    </p:animEffect>
                                  </p:childTnLst>
                                </p:cTn>
                              </p:par>
                            </p:childTnLst>
                          </p:cTn>
                        </p:par>
                        <p:par>
                          <p:cTn id="48" fill="hold" nodeType="afterGroup">
                            <p:stCondLst>
                              <p:cond delay="20000"/>
                            </p:stCondLst>
                            <p:childTnLst>
                              <p:par>
                                <p:cTn id="49" presetID="22" presetClass="entr" presetSubtype="1" fill="hold" nodeType="afterEffect">
                                  <p:stCondLst>
                                    <p:cond delay="0"/>
                                  </p:stCondLst>
                                  <p:childTnLst>
                                    <p:set>
                                      <p:cBhvr additive="repl">
                                        <p:cTn id="50" dur="1" fill="hold">
                                          <p:stCondLst>
                                            <p:cond delay="0"/>
                                          </p:stCondLst>
                                        </p:cTn>
                                        <p:tgtEl>
                                          <p:spTgt spid="12295"/>
                                        </p:tgtEl>
                                        <p:attrNameLst>
                                          <p:attrName>style.visibility</p:attrName>
                                        </p:attrNameLst>
                                      </p:cBhvr>
                                      <p:to>
                                        <p:strVal val="visible"/>
                                      </p:to>
                                    </p:set>
                                    <p:animEffect transition="in" filter="wipe(up)">
                                      <p:cBhvr additive="repl">
                                        <p:cTn id="51" dur="2000"/>
                                        <p:tgtEl>
                                          <p:spTgt spid="12295"/>
                                        </p:tgtEl>
                                      </p:cBhvr>
                                    </p:animEffect>
                                  </p:childTnLst>
                                </p:cTn>
                              </p:par>
                            </p:childTnLst>
                          </p:cTn>
                        </p:par>
                        <p:par>
                          <p:cTn id="52" fill="hold" nodeType="afterGroup">
                            <p:stCondLst>
                              <p:cond delay="22000"/>
                            </p:stCondLst>
                            <p:childTnLst>
                              <p:par>
                                <p:cTn id="53" presetID="22" presetClass="entr" presetSubtype="1" fill="hold" nodeType="afterEffect">
                                  <p:stCondLst>
                                    <p:cond delay="0"/>
                                  </p:stCondLst>
                                  <p:childTnLst>
                                    <p:set>
                                      <p:cBhvr additive="repl">
                                        <p:cTn id="54" dur="1" fill="hold">
                                          <p:stCondLst>
                                            <p:cond delay="0"/>
                                          </p:stCondLst>
                                        </p:cTn>
                                        <p:tgtEl>
                                          <p:spTgt spid="12303"/>
                                        </p:tgtEl>
                                        <p:attrNameLst>
                                          <p:attrName>style.visibility</p:attrName>
                                        </p:attrNameLst>
                                      </p:cBhvr>
                                      <p:to>
                                        <p:strVal val="visible"/>
                                      </p:to>
                                    </p:set>
                                    <p:animEffect transition="in" filter="wipe(up)">
                                      <p:cBhvr additive="repl">
                                        <p:cTn id="55" dur="2000"/>
                                        <p:tgtEl>
                                          <p:spTgt spid="12303"/>
                                        </p:tgtEl>
                                      </p:cBhvr>
                                    </p:animEffect>
                                  </p:childTnLst>
                                </p:cTn>
                              </p:par>
                            </p:childTnLst>
                          </p:cTn>
                        </p:par>
                        <p:par>
                          <p:cTn id="56" fill="hold" nodeType="afterGroup">
                            <p:stCondLst>
                              <p:cond delay="24000"/>
                            </p:stCondLst>
                            <p:childTnLst>
                              <p:par>
                                <p:cTn id="57" presetID="22" presetClass="entr" presetSubtype="1" fill="hold" nodeType="afterEffect">
                                  <p:stCondLst>
                                    <p:cond delay="0"/>
                                  </p:stCondLst>
                                  <p:childTnLst>
                                    <p:set>
                                      <p:cBhvr additive="repl">
                                        <p:cTn id="58" dur="1" fill="hold">
                                          <p:stCondLst>
                                            <p:cond delay="0"/>
                                          </p:stCondLst>
                                        </p:cTn>
                                        <p:tgtEl>
                                          <p:spTgt spid="12296"/>
                                        </p:tgtEl>
                                        <p:attrNameLst>
                                          <p:attrName>style.visibility</p:attrName>
                                        </p:attrNameLst>
                                      </p:cBhvr>
                                      <p:to>
                                        <p:strVal val="visible"/>
                                      </p:to>
                                    </p:set>
                                    <p:animEffect transition="in" filter="wipe(up)">
                                      <p:cBhvr additive="repl">
                                        <p:cTn id="59" dur="2000"/>
                                        <p:tgtEl>
                                          <p:spTgt spid="12296"/>
                                        </p:tgtEl>
                                      </p:cBhvr>
                                    </p:animEffect>
                                  </p:childTnLst>
                                </p:cTn>
                              </p:par>
                            </p:childTnLst>
                          </p:cTn>
                        </p:par>
                        <p:par>
                          <p:cTn id="60" fill="hold" nodeType="afterGroup">
                            <p:stCondLst>
                              <p:cond delay="26000"/>
                            </p:stCondLst>
                            <p:childTnLst>
                              <p:par>
                                <p:cTn id="61" presetID="22" presetClass="entr" presetSubtype="1" fill="hold" nodeType="afterEffect">
                                  <p:stCondLst>
                                    <p:cond delay="0"/>
                                  </p:stCondLst>
                                  <p:childTnLst>
                                    <p:set>
                                      <p:cBhvr additive="repl">
                                        <p:cTn id="62" dur="1" fill="hold">
                                          <p:stCondLst>
                                            <p:cond delay="0"/>
                                          </p:stCondLst>
                                        </p:cTn>
                                        <p:tgtEl>
                                          <p:spTgt spid="12304"/>
                                        </p:tgtEl>
                                        <p:attrNameLst>
                                          <p:attrName>style.visibility</p:attrName>
                                        </p:attrNameLst>
                                      </p:cBhvr>
                                      <p:to>
                                        <p:strVal val="visible"/>
                                      </p:to>
                                    </p:set>
                                    <p:animEffect transition="in" filter="wipe(up)">
                                      <p:cBhvr additive="repl">
                                        <p:cTn id="63" dur="2000"/>
                                        <p:tgtEl>
                                          <p:spTgt spid="12304"/>
                                        </p:tgtEl>
                                      </p:cBhvr>
                                    </p:animEffect>
                                  </p:childTnLst>
                                </p:cTn>
                              </p:par>
                            </p:childTnLst>
                          </p:cTn>
                        </p:par>
                        <p:par>
                          <p:cTn id="64" fill="hold" nodeType="afterGroup">
                            <p:stCondLst>
                              <p:cond delay="28000"/>
                            </p:stCondLst>
                            <p:childTnLst>
                              <p:par>
                                <p:cTn id="65" presetID="22" presetClass="entr" presetSubtype="1" fill="hold" nodeType="afterEffect">
                                  <p:stCondLst>
                                    <p:cond delay="0"/>
                                  </p:stCondLst>
                                  <p:childTnLst>
                                    <p:set>
                                      <p:cBhvr additive="repl">
                                        <p:cTn id="66" dur="1" fill="hold">
                                          <p:stCondLst>
                                            <p:cond delay="0"/>
                                          </p:stCondLst>
                                        </p:cTn>
                                        <p:tgtEl>
                                          <p:spTgt spid="12297"/>
                                        </p:tgtEl>
                                        <p:attrNameLst>
                                          <p:attrName>style.visibility</p:attrName>
                                        </p:attrNameLst>
                                      </p:cBhvr>
                                      <p:to>
                                        <p:strVal val="visible"/>
                                      </p:to>
                                    </p:set>
                                    <p:animEffect transition="in" filter="wipe(up)">
                                      <p:cBhvr additive="repl">
                                        <p:cTn id="67" dur="2000"/>
                                        <p:tgtEl>
                                          <p:spTgt spid="12297"/>
                                        </p:tgtEl>
                                      </p:cBhvr>
                                    </p:animEffect>
                                  </p:childTnLst>
                                </p:cTn>
                              </p:par>
                            </p:childTnLst>
                          </p:cTn>
                        </p:par>
                        <p:par>
                          <p:cTn id="68" fill="hold" nodeType="afterGroup">
                            <p:stCondLst>
                              <p:cond delay="30000"/>
                            </p:stCondLst>
                            <p:childTnLst>
                              <p:par>
                                <p:cTn id="69" presetID="22" presetClass="entr" presetSubtype="8" fill="hold" nodeType="afterEffect">
                                  <p:stCondLst>
                                    <p:cond delay="0"/>
                                  </p:stCondLst>
                                  <p:childTnLst>
                                    <p:set>
                                      <p:cBhvr additive="repl">
                                        <p:cTn id="70" dur="1" fill="hold">
                                          <p:stCondLst>
                                            <p:cond delay="0"/>
                                          </p:stCondLst>
                                        </p:cTn>
                                        <p:tgtEl>
                                          <p:spTgt spid="12305"/>
                                        </p:tgtEl>
                                        <p:attrNameLst>
                                          <p:attrName>style.visibility</p:attrName>
                                        </p:attrNameLst>
                                      </p:cBhvr>
                                      <p:to>
                                        <p:strVal val="visible"/>
                                      </p:to>
                                    </p:set>
                                    <p:animEffect transition="in" filter="wipe(left)">
                                      <p:cBhvr additive="repl">
                                        <p:cTn id="71" dur="2000"/>
                                        <p:tgtEl>
                                          <p:spTgt spid="12305"/>
                                        </p:tgtEl>
                                      </p:cBhvr>
                                    </p:animEffect>
                                  </p:childTnLst>
                                </p:cTn>
                              </p:par>
                            </p:childTnLst>
                          </p:cTn>
                        </p:par>
                        <p:par>
                          <p:cTn id="72" fill="hold" nodeType="afterGroup">
                            <p:stCondLst>
                              <p:cond delay="32000"/>
                            </p:stCondLst>
                            <p:childTnLst>
                              <p:par>
                                <p:cTn id="73" presetID="22" presetClass="entr" presetSubtype="4" fill="hold" nodeType="afterEffect">
                                  <p:stCondLst>
                                    <p:cond delay="0"/>
                                  </p:stCondLst>
                                  <p:childTnLst>
                                    <p:set>
                                      <p:cBhvr additive="repl">
                                        <p:cTn id="74" dur="1" fill="hold">
                                          <p:stCondLst>
                                            <p:cond delay="0"/>
                                          </p:stCondLst>
                                        </p:cTn>
                                        <p:tgtEl>
                                          <p:spTgt spid="12306"/>
                                        </p:tgtEl>
                                        <p:attrNameLst>
                                          <p:attrName>style.visibility</p:attrName>
                                        </p:attrNameLst>
                                      </p:cBhvr>
                                      <p:to>
                                        <p:strVal val="visible"/>
                                      </p:to>
                                    </p:set>
                                    <p:animEffect transition="in" filter="wipe(down)">
                                      <p:cBhvr additive="repl">
                                        <p:cTn id="75" dur="2000"/>
                                        <p:tgtEl>
                                          <p:spTgt spid="12306"/>
                                        </p:tgtEl>
                                      </p:cBhvr>
                                    </p:animEffect>
                                  </p:childTnLst>
                                </p:cTn>
                              </p:par>
                              <p:par>
                                <p:cTn id="76" presetID="22" presetClass="entr" presetSubtype="4" fill="hold" nodeType="withEffect">
                                  <p:stCondLst>
                                    <p:cond delay="0"/>
                                  </p:stCondLst>
                                  <p:childTnLst>
                                    <p:set>
                                      <p:cBhvr additive="repl">
                                        <p:cTn id="77" dur="1" fill="hold">
                                          <p:stCondLst>
                                            <p:cond delay="0"/>
                                          </p:stCondLst>
                                        </p:cTn>
                                        <p:tgtEl>
                                          <p:spTgt spid="12307"/>
                                        </p:tgtEl>
                                        <p:attrNameLst>
                                          <p:attrName>style.visibility</p:attrName>
                                        </p:attrNameLst>
                                      </p:cBhvr>
                                      <p:to>
                                        <p:strVal val="visible"/>
                                      </p:to>
                                    </p:set>
                                    <p:animEffect transition="in" filter="wipe(down)">
                                      <p:cBhvr additive="repl">
                                        <p:cTn id="78" dur="2000"/>
                                        <p:tgtEl>
                                          <p:spTgt spid="12307"/>
                                        </p:tgtEl>
                                      </p:cBhvr>
                                    </p:animEffect>
                                  </p:childTnLst>
                                </p:cTn>
                              </p:par>
                            </p:childTnLst>
                          </p:cTn>
                        </p:par>
                        <p:par>
                          <p:cTn id="79" fill="hold" nodeType="afterGroup">
                            <p:stCondLst>
                              <p:cond delay="34000"/>
                            </p:stCondLst>
                            <p:childTnLst>
                              <p:par>
                                <p:cTn id="80" presetID="22" presetClass="entr" presetSubtype="1" fill="hold" nodeType="afterEffect">
                                  <p:stCondLst>
                                    <p:cond delay="0"/>
                                  </p:stCondLst>
                                  <p:childTnLst>
                                    <p:set>
                                      <p:cBhvr additive="repl">
                                        <p:cTn id="81" dur="1" fill="hold">
                                          <p:stCondLst>
                                            <p:cond delay="0"/>
                                          </p:stCondLst>
                                        </p:cTn>
                                        <p:tgtEl>
                                          <p:spTgt spid="12308"/>
                                        </p:tgtEl>
                                        <p:attrNameLst>
                                          <p:attrName>style.visibility</p:attrName>
                                        </p:attrNameLst>
                                      </p:cBhvr>
                                      <p:to>
                                        <p:strVal val="visible"/>
                                      </p:to>
                                    </p:set>
                                    <p:animEffect transition="in" filter="wipe(up)">
                                      <p:cBhvr additive="repl">
                                        <p:cTn id="82" dur="2000"/>
                                        <p:tgtEl>
                                          <p:spTgt spid="12308"/>
                                        </p:tgtEl>
                                      </p:cBhvr>
                                    </p:animEffect>
                                  </p:childTnLst>
                                </p:cTn>
                              </p:par>
                            </p:childTnLst>
                          </p:cTn>
                        </p:par>
                        <p:par>
                          <p:cTn id="83" fill="hold" nodeType="afterGroup">
                            <p:stCondLst>
                              <p:cond delay="36000"/>
                            </p:stCondLst>
                            <p:childTnLst>
                              <p:par>
                                <p:cTn id="84" presetID="22" presetClass="entr" presetSubtype="8" fill="hold" nodeType="afterEffect">
                                  <p:stCondLst>
                                    <p:cond delay="0"/>
                                  </p:stCondLst>
                                  <p:childTnLst>
                                    <p:set>
                                      <p:cBhvr additive="repl">
                                        <p:cTn id="85" dur="1" fill="hold">
                                          <p:stCondLst>
                                            <p:cond delay="0"/>
                                          </p:stCondLst>
                                        </p:cTn>
                                        <p:tgtEl>
                                          <p:spTgt spid="12309"/>
                                        </p:tgtEl>
                                        <p:attrNameLst>
                                          <p:attrName>style.visibility</p:attrName>
                                        </p:attrNameLst>
                                      </p:cBhvr>
                                      <p:to>
                                        <p:strVal val="visible"/>
                                      </p:to>
                                    </p:set>
                                    <p:animEffect transition="in" filter="wipe(left)">
                                      <p:cBhvr additive="repl">
                                        <p:cTn id="86" dur="2000"/>
                                        <p:tgtEl>
                                          <p:spTgt spid="12309"/>
                                        </p:tgtEl>
                                      </p:cBhvr>
                                    </p:animEffect>
                                  </p:childTnLst>
                                </p:cTn>
                              </p:par>
                            </p:childTnLst>
                          </p:cTn>
                        </p:par>
                        <p:par>
                          <p:cTn id="87" fill="hold" nodeType="afterGroup">
                            <p:stCondLst>
                              <p:cond delay="38000"/>
                            </p:stCondLst>
                            <p:childTnLst>
                              <p:par>
                                <p:cTn id="88" presetID="22" presetClass="entr" presetSubtype="4" fill="hold" nodeType="afterEffect">
                                  <p:stCondLst>
                                    <p:cond delay="0"/>
                                  </p:stCondLst>
                                  <p:childTnLst>
                                    <p:set>
                                      <p:cBhvr additive="repl">
                                        <p:cTn id="89" dur="1" fill="hold">
                                          <p:stCondLst>
                                            <p:cond delay="0"/>
                                          </p:stCondLst>
                                        </p:cTn>
                                        <p:tgtEl>
                                          <p:spTgt spid="12310"/>
                                        </p:tgtEl>
                                        <p:attrNameLst>
                                          <p:attrName>style.visibility</p:attrName>
                                        </p:attrNameLst>
                                      </p:cBhvr>
                                      <p:to>
                                        <p:strVal val="visible"/>
                                      </p:to>
                                    </p:set>
                                    <p:animEffect transition="in" filter="wipe(down)">
                                      <p:cBhvr additive="repl">
                                        <p:cTn id="90" dur="2000"/>
                                        <p:tgtEl>
                                          <p:spTgt spid="12310"/>
                                        </p:tgtEl>
                                      </p:cBhvr>
                                    </p:animEffect>
                                  </p:childTnLst>
                                </p:cTn>
                              </p:par>
                              <p:par>
                                <p:cTn id="91" presetID="22" presetClass="entr" presetSubtype="4" fill="hold" nodeType="withEffect">
                                  <p:stCondLst>
                                    <p:cond delay="0"/>
                                  </p:stCondLst>
                                  <p:childTnLst>
                                    <p:set>
                                      <p:cBhvr additive="repl">
                                        <p:cTn id="92" dur="1" fill="hold">
                                          <p:stCondLst>
                                            <p:cond delay="0"/>
                                          </p:stCondLst>
                                        </p:cTn>
                                        <p:tgtEl>
                                          <p:spTgt spid="12311"/>
                                        </p:tgtEl>
                                        <p:attrNameLst>
                                          <p:attrName>style.visibility</p:attrName>
                                        </p:attrNameLst>
                                      </p:cBhvr>
                                      <p:to>
                                        <p:strVal val="visible"/>
                                      </p:to>
                                    </p:set>
                                    <p:animEffect transition="in" filter="wipe(down)">
                                      <p:cBhvr additive="repl">
                                        <p:cTn id="93" dur="2000"/>
                                        <p:tgtEl>
                                          <p:spTgt spid="12311"/>
                                        </p:tgtEl>
                                      </p:cBhvr>
                                    </p:animEffect>
                                  </p:childTnLst>
                                </p:cTn>
                              </p:par>
                            </p:childTnLst>
                          </p:cTn>
                        </p:par>
                        <p:par>
                          <p:cTn id="94" fill="hold" nodeType="afterGroup">
                            <p:stCondLst>
                              <p:cond delay="40000"/>
                            </p:stCondLst>
                            <p:childTnLst>
                              <p:par>
                                <p:cTn id="95" presetID="22" presetClass="entr" presetSubtype="1" fill="hold" nodeType="afterEffect">
                                  <p:stCondLst>
                                    <p:cond delay="0"/>
                                  </p:stCondLst>
                                  <p:childTnLst>
                                    <p:set>
                                      <p:cBhvr additive="repl">
                                        <p:cTn id="96" dur="1" fill="hold">
                                          <p:stCondLst>
                                            <p:cond delay="0"/>
                                          </p:stCondLst>
                                        </p:cTn>
                                        <p:tgtEl>
                                          <p:spTgt spid="12312"/>
                                        </p:tgtEl>
                                        <p:attrNameLst>
                                          <p:attrName>style.visibility</p:attrName>
                                        </p:attrNameLst>
                                      </p:cBhvr>
                                      <p:to>
                                        <p:strVal val="visible"/>
                                      </p:to>
                                    </p:set>
                                    <p:animEffect transition="in" filter="wipe(up)">
                                      <p:cBhvr additive="repl">
                                        <p:cTn id="97" dur="2000"/>
                                        <p:tgtEl>
                                          <p:spTgt spid="12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4EED63CD-9069-4DAE-B3CB-5D3BE1929A8E}" type="slidenum">
              <a:rPr lang="ru-RU" altLang="ru-RU" sz="1400">
                <a:solidFill>
                  <a:srgbClr val="000000"/>
                </a:solidFill>
                <a:latin typeface="Times New Roman" panose="02020603050405020304" pitchFamily="18" charset="0"/>
              </a:rPr>
              <a:pPr algn="r" eaLnBrk="1" hangingPunct="1">
                <a:spcBef>
                  <a:spcPct val="0"/>
                </a:spcBef>
                <a:buFontTx/>
                <a:buNone/>
              </a:pPr>
              <a:t>6</a:t>
            </a:fld>
            <a:endParaRPr lang="ru-RU" altLang="ru-RU" sz="1400">
              <a:solidFill>
                <a:srgbClr val="000000"/>
              </a:solidFill>
              <a:latin typeface="Times New Roman" panose="02020603050405020304" pitchFamily="18" charset="0"/>
            </a:endParaRPr>
          </a:p>
        </p:txBody>
      </p:sp>
      <p:sp>
        <p:nvSpPr>
          <p:cNvPr id="14338" name="Rectangle 2"/>
          <p:cNvSpPr>
            <a:spLocks noChangeArrowheads="1"/>
          </p:cNvSpPr>
          <p:nvPr/>
        </p:nvSpPr>
        <p:spPr bwMode="auto">
          <a:xfrm>
            <a:off x="1666880" y="4143397"/>
            <a:ext cx="7699375"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Обеспечение прочности бюджета муниципального образования Чукотский муниципальный район в сложившихся современных условиях</a:t>
            </a:r>
          </a:p>
        </p:txBody>
      </p:sp>
      <p:sp>
        <p:nvSpPr>
          <p:cNvPr id="14339" name="AutoShape 3"/>
          <p:cNvSpPr>
            <a:spLocks noChangeArrowheads="1"/>
          </p:cNvSpPr>
          <p:nvPr/>
        </p:nvSpPr>
        <p:spPr bwMode="auto">
          <a:xfrm rot="10800000">
            <a:off x="452438" y="4143397"/>
            <a:ext cx="858837" cy="714375"/>
          </a:xfrm>
          <a:prstGeom prst="chevron">
            <a:avLst>
              <a:gd name="adj" fmla="val 23037"/>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3</a:t>
            </a:r>
          </a:p>
        </p:txBody>
      </p:sp>
      <p:sp>
        <p:nvSpPr>
          <p:cNvPr id="14340" name="Rectangle 4"/>
          <p:cNvSpPr>
            <a:spLocks noChangeArrowheads="1"/>
          </p:cNvSpPr>
          <p:nvPr/>
        </p:nvSpPr>
        <p:spPr bwMode="auto">
          <a:xfrm>
            <a:off x="1676400" y="3000397"/>
            <a:ext cx="7689850" cy="785813"/>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1600" b="1">
                <a:solidFill>
                  <a:srgbClr val="333399"/>
                </a:solidFill>
                <a:latin typeface="Times New Roman" panose="02020603050405020304" pitchFamily="18" charset="0"/>
              </a:rPr>
              <a:t>Сохранение  увеличения собственной доходной базы, обеспечение расходов по принятым обязательствам, эффективное использование бюджетных средств</a:t>
            </a:r>
          </a:p>
        </p:txBody>
      </p:sp>
      <p:sp>
        <p:nvSpPr>
          <p:cNvPr id="14341" name="Rectangle 5"/>
          <p:cNvSpPr>
            <a:spLocks noChangeArrowheads="1"/>
          </p:cNvSpPr>
          <p:nvPr/>
        </p:nvSpPr>
        <p:spPr bwMode="auto">
          <a:xfrm>
            <a:off x="1676400" y="1643085"/>
            <a:ext cx="7689850" cy="928687"/>
          </a:xfrm>
          <a:prstGeom prst="rect">
            <a:avLst/>
          </a:prstGeom>
          <a:solidFill>
            <a:srgbClr val="CCFFCC"/>
          </a:solidFill>
          <a:ln w="15840">
            <a:solidFill>
              <a:srgbClr val="00FF00"/>
            </a:solidFill>
            <a:miter lim="800000"/>
            <a:headEnd/>
            <a:tailEnd/>
          </a:ln>
        </p:spPr>
        <p:txBody>
          <a:bodyPr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000" b="1">
                <a:solidFill>
                  <a:srgbClr val="333399"/>
                </a:solidFill>
                <a:latin typeface="Times New Roman" panose="02020603050405020304" pitchFamily="18" charset="0"/>
              </a:rPr>
              <a:t>Обеспечение сбалансированности бюджета муниципального образования Чукотский муниципальный район </a:t>
            </a:r>
          </a:p>
        </p:txBody>
      </p:sp>
      <p:sp>
        <p:nvSpPr>
          <p:cNvPr id="14342" name="AutoShape 6"/>
          <p:cNvSpPr>
            <a:spLocks noChangeArrowheads="1"/>
          </p:cNvSpPr>
          <p:nvPr/>
        </p:nvSpPr>
        <p:spPr bwMode="auto">
          <a:xfrm rot="10800000">
            <a:off x="523875" y="3000397"/>
            <a:ext cx="857250" cy="714375"/>
          </a:xfrm>
          <a:prstGeom prst="chevron">
            <a:avLst>
              <a:gd name="adj" fmla="val 20472"/>
            </a:avLst>
          </a:prstGeom>
          <a:solidFill>
            <a:srgbClr val="99CCFF"/>
          </a:solidFill>
          <a:ln w="9360">
            <a:solidFill>
              <a:srgbClr val="00CCFF"/>
            </a:solidFill>
            <a:miter lim="800000"/>
            <a:headEnd/>
            <a:tailEnd/>
          </a:ln>
        </p:spPr>
        <p:txBody>
          <a:bodyPr rot="10800000" lIns="90000" tIns="46800" rIns="90000" bIns="46800"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400" b="1">
                <a:solidFill>
                  <a:srgbClr val="333399"/>
                </a:solidFill>
                <a:latin typeface="Times New Roman" panose="02020603050405020304" pitchFamily="18" charset="0"/>
              </a:rPr>
              <a:t>2</a:t>
            </a:r>
          </a:p>
        </p:txBody>
      </p:sp>
      <p:sp>
        <p:nvSpPr>
          <p:cNvPr id="14343" name="AutoShape 7"/>
          <p:cNvSpPr>
            <a:spLocks noChangeArrowheads="1"/>
          </p:cNvSpPr>
          <p:nvPr/>
        </p:nvSpPr>
        <p:spPr bwMode="auto">
          <a:xfrm rot="10800000">
            <a:off x="495306" y="1651000"/>
            <a:ext cx="885825" cy="946150"/>
          </a:xfrm>
          <a:prstGeom prst="chevron">
            <a:avLst>
              <a:gd name="adj" fmla="val 10287"/>
            </a:avLst>
          </a:prstGeom>
          <a:solidFill>
            <a:srgbClr val="99CCFF"/>
          </a:solidFill>
          <a:ln w="15840">
            <a:solidFill>
              <a:srgbClr val="00CCFF"/>
            </a:solidFill>
            <a:miter lim="800000"/>
            <a:headEnd/>
            <a:tailEnd/>
          </a:ln>
        </p:spPr>
        <p:txBody>
          <a:bodyPr rot="10800000" lIns="90000" tIns="46800" rIns="90000" bIns="46800" anchor="ctr"/>
          <a:lstStyle>
            <a:lvl1pPr marL="171450" indent="-457200">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 typeface="Times New Roman" panose="02020603050405020304" pitchFamily="18" charset="0"/>
              <a:buNone/>
            </a:pPr>
            <a:r>
              <a:rPr lang="ru-RU" altLang="ru-RU" sz="2400" b="1">
                <a:solidFill>
                  <a:srgbClr val="333399"/>
                </a:solidFill>
                <a:latin typeface="Times New Roman" panose="02020603050405020304" pitchFamily="18" charset="0"/>
              </a:rPr>
              <a:t>1</a:t>
            </a:r>
          </a:p>
        </p:txBody>
      </p:sp>
      <p:sp>
        <p:nvSpPr>
          <p:cNvPr id="14344" name="Text Box 8"/>
          <p:cNvSpPr txBox="1">
            <a:spLocks noChangeArrowheads="1"/>
          </p:cNvSpPr>
          <p:nvPr/>
        </p:nvSpPr>
        <p:spPr bwMode="auto">
          <a:xfrm>
            <a:off x="495303" y="233385"/>
            <a:ext cx="8915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ctr" eaLnBrk="1" hangingPunct="1">
              <a:spcBef>
                <a:spcPct val="0"/>
              </a:spcBef>
              <a:buFontTx/>
              <a:buNone/>
            </a:pPr>
            <a:r>
              <a:rPr lang="ru-RU" altLang="ru-RU" sz="2200" b="1" dirty="0">
                <a:solidFill>
                  <a:srgbClr val="333399"/>
                </a:solidFill>
                <a:latin typeface="Bookman Old Style" panose="02050604050505020204" pitchFamily="18" charset="0"/>
              </a:rPr>
              <a:t>Проект бюджета на </a:t>
            </a:r>
            <a:r>
              <a:rPr lang="ru-RU" altLang="ru-RU" sz="2200" b="1" dirty="0" smtClean="0">
                <a:solidFill>
                  <a:srgbClr val="333399"/>
                </a:solidFill>
                <a:latin typeface="Bookman Old Style" panose="02050604050505020204" pitchFamily="18" charset="0"/>
              </a:rPr>
              <a:t>202</a:t>
            </a:r>
            <a:r>
              <a:rPr lang="en-US" altLang="ru-RU" sz="2200" b="1" dirty="0" smtClean="0">
                <a:solidFill>
                  <a:srgbClr val="333399"/>
                </a:solidFill>
                <a:latin typeface="Bookman Old Style" panose="02050604050505020204" pitchFamily="18" charset="0"/>
              </a:rPr>
              <a:t>5</a:t>
            </a:r>
            <a:r>
              <a:rPr lang="ru-RU" altLang="ru-RU" sz="2200" b="1" dirty="0" smtClean="0">
                <a:solidFill>
                  <a:srgbClr val="333399"/>
                </a:solidFill>
                <a:latin typeface="Bookman Old Style" panose="02050604050505020204" pitchFamily="18" charset="0"/>
              </a:rPr>
              <a:t> </a:t>
            </a:r>
            <a:r>
              <a:rPr lang="ru-RU" altLang="ru-RU" sz="2200" b="1" dirty="0">
                <a:solidFill>
                  <a:srgbClr val="333399"/>
                </a:solidFill>
                <a:latin typeface="Bookman Old Style" panose="02050604050505020204" pitchFamily="18" charset="0"/>
              </a:rPr>
              <a:t>год направлен на решение следующих ключевых задач:</a:t>
            </a:r>
          </a:p>
        </p:txBody>
      </p:sp>
      <p:sp>
        <p:nvSpPr>
          <p:cNvPr id="14345" name="Line 9"/>
          <p:cNvSpPr>
            <a:spLocks noChangeShapeType="1"/>
          </p:cNvSpPr>
          <p:nvPr/>
        </p:nvSpPr>
        <p:spPr bwMode="auto">
          <a:xfrm flipV="1">
            <a:off x="381000" y="1285875"/>
            <a:ext cx="9145588" cy="71438"/>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afterEffect">
                                  <p:stCondLst>
                                    <p:cond delay="0"/>
                                  </p:stCondLst>
                                  <p:childTnLst>
                                    <p:set>
                                      <p:cBhvr additive="repl">
                                        <p:cTn id="6" dur="1" fill="hold">
                                          <p:stCondLst>
                                            <p:cond delay="0"/>
                                          </p:stCondLst>
                                        </p:cTn>
                                        <p:tgtEl>
                                          <p:spTgt spid="14344"/>
                                        </p:tgtEl>
                                        <p:attrNameLst>
                                          <p:attrName>style.visibility</p:attrName>
                                        </p:attrNameLst>
                                      </p:cBhvr>
                                      <p:to>
                                        <p:strVal val="visible"/>
                                      </p:to>
                                    </p:set>
                                    <p:animEffect transition="in" filter="barn(inHorizontal)">
                                      <p:cBhvr additive="repl">
                                        <p:cTn id="7" dur="500"/>
                                        <p:tgtEl>
                                          <p:spTgt spid="14344"/>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additive="repl">
                                        <p:cTn id="10" dur="1" fill="hold">
                                          <p:stCondLst>
                                            <p:cond delay="0"/>
                                          </p:stCondLst>
                                        </p:cTn>
                                        <p:tgtEl>
                                          <p:spTgt spid="14345"/>
                                        </p:tgtEl>
                                        <p:attrNameLst>
                                          <p:attrName>style.visibility</p:attrName>
                                        </p:attrNameLst>
                                      </p:cBhvr>
                                      <p:to>
                                        <p:strVal val="visible"/>
                                      </p:to>
                                    </p:set>
                                    <p:animEffect transition="in" filter="randombar(horizontal)">
                                      <p:cBhvr additive="repl">
                                        <p:cTn id="11" dur="500"/>
                                        <p:tgtEl>
                                          <p:spTgt spid="14345"/>
                                        </p:tgtEl>
                                      </p:cBhvr>
                                    </p:animEffect>
                                  </p:childTnLst>
                                </p:cTn>
                              </p:par>
                            </p:childTnLst>
                          </p:cTn>
                        </p:par>
                        <p:par>
                          <p:cTn id="12" fill="hold" nodeType="afterGroup">
                            <p:stCondLst>
                              <p:cond delay="1000"/>
                            </p:stCondLst>
                            <p:childTnLst>
                              <p:par>
                                <p:cTn id="13" presetID="35" presetClass="emph" fill="hold" nodeType="afterEffect">
                                  <p:stCondLst>
                                    <p:cond delay="0"/>
                                  </p:stCondLst>
                                  <p:childTnLst>
                                    <p:anim calcmode="discrete" valueType="num">
                                      <p:cBhvr additive="repl">
                                        <p:cTn id="14" dur="2000" fill="hold"/>
                                        <p:tgtEl>
                                          <p:spTgt spid="14343"/>
                                        </p:tgtEl>
                                        <p:attrNameLst>
                                          <p:attrName>style.visibility</p:attrName>
                                        </p:attrNameLst>
                                      </p:cBhvr>
                                      <p:tavLst>
                                        <p:tav tm="50000">
                                          <p:val>
                                            <p:strVal val="hidden"/>
                                          </p:val>
                                        </p:tav>
                                        <p:tav tm="50000">
                                          <p:val>
                                            <p:strVal val="visible"/>
                                          </p:val>
                                        </p:tav>
                                      </p:tavLst>
                                    </p:anim>
                                  </p:childTnLst>
                                </p:cTn>
                              </p:par>
                              <p:par>
                                <p:cTn id="15" presetID="5" presetClass="entr" presetSubtype="10" fill="hold" nodeType="withEffect">
                                  <p:stCondLst>
                                    <p:cond delay="0"/>
                                  </p:stCondLst>
                                  <p:childTnLst>
                                    <p:set>
                                      <p:cBhvr additive="repl">
                                        <p:cTn id="16" dur="1" fill="hold">
                                          <p:stCondLst>
                                            <p:cond delay="0"/>
                                          </p:stCondLst>
                                        </p:cTn>
                                        <p:tgtEl>
                                          <p:spTgt spid="14341">
                                            <p:txEl>
                                              <p:pRg st="0" end="0"/>
                                            </p:txEl>
                                          </p:spTgt>
                                        </p:tgtEl>
                                        <p:attrNameLst>
                                          <p:attrName>style.visibility</p:attrName>
                                        </p:attrNameLst>
                                      </p:cBhvr>
                                      <p:to>
                                        <p:strVal val="visible"/>
                                      </p:to>
                                    </p:set>
                                    <p:animEffect transition="in" filter="checkerboard(across)">
                                      <p:cBhvr additive="repl">
                                        <p:cTn id="17" dur="500"/>
                                        <p:tgtEl>
                                          <p:spTgt spid="14341">
                                            <p:txEl>
                                              <p:pRg st="0" end="0"/>
                                            </p:txEl>
                                          </p:spTgt>
                                        </p:tgtEl>
                                      </p:cBhvr>
                                    </p:animEffect>
                                  </p:childTnLst>
                                </p:cTn>
                              </p:par>
                            </p:childTnLst>
                          </p:cTn>
                        </p:par>
                        <p:par>
                          <p:cTn id="18" fill="hold" nodeType="afterGroup">
                            <p:stCondLst>
                              <p:cond delay="3000"/>
                            </p:stCondLst>
                            <p:childTnLst>
                              <p:par>
                                <p:cTn id="19" presetID="35" presetClass="emph" fill="hold" nodeType="afterEffect">
                                  <p:stCondLst>
                                    <p:cond delay="0"/>
                                  </p:stCondLst>
                                  <p:childTnLst>
                                    <p:anim calcmode="discrete" valueType="num">
                                      <p:cBhvr additive="repl">
                                        <p:cTn id="20" dur="2000" fill="hold"/>
                                        <p:tgtEl>
                                          <p:spTgt spid="14342"/>
                                        </p:tgtEl>
                                        <p:attrNameLst>
                                          <p:attrName>style.visibility</p:attrName>
                                        </p:attrNameLst>
                                      </p:cBhvr>
                                      <p:tavLst>
                                        <p:tav tm="50000">
                                          <p:val>
                                            <p:strVal val="hidden"/>
                                          </p:val>
                                        </p:tav>
                                        <p:tav tm="50000">
                                          <p:val>
                                            <p:strVal val="visible"/>
                                          </p:val>
                                        </p:tav>
                                      </p:tavLst>
                                    </p:anim>
                                  </p:childTnLst>
                                </p:cTn>
                              </p:par>
                              <p:par>
                                <p:cTn id="21" presetID="5" presetClass="entr" presetSubtype="10" fill="hold" nodeType="withEffect">
                                  <p:stCondLst>
                                    <p:cond delay="0"/>
                                  </p:stCondLst>
                                  <p:childTnLst>
                                    <p:set>
                                      <p:cBhvr additive="repl">
                                        <p:cTn id="22" dur="1" fill="hold">
                                          <p:stCondLst>
                                            <p:cond delay="0"/>
                                          </p:stCondLst>
                                        </p:cTn>
                                        <p:tgtEl>
                                          <p:spTgt spid="14340">
                                            <p:txEl>
                                              <p:pRg st="0" end="0"/>
                                            </p:txEl>
                                          </p:spTgt>
                                        </p:tgtEl>
                                        <p:attrNameLst>
                                          <p:attrName>style.visibility</p:attrName>
                                        </p:attrNameLst>
                                      </p:cBhvr>
                                      <p:to>
                                        <p:strVal val="visible"/>
                                      </p:to>
                                    </p:set>
                                    <p:animEffect transition="in" filter="checkerboard(across)">
                                      <p:cBhvr additive="repl">
                                        <p:cTn id="23" dur="500"/>
                                        <p:tgtEl>
                                          <p:spTgt spid="14340">
                                            <p:txEl>
                                              <p:pRg st="0" end="0"/>
                                            </p:txEl>
                                          </p:spTgt>
                                        </p:tgtEl>
                                      </p:cBhvr>
                                    </p:animEffect>
                                  </p:childTnLst>
                                </p:cTn>
                              </p:par>
                            </p:childTnLst>
                          </p:cTn>
                        </p:par>
                        <p:par>
                          <p:cTn id="24" fill="hold" nodeType="afterGroup">
                            <p:stCondLst>
                              <p:cond delay="5000"/>
                            </p:stCondLst>
                            <p:childTnLst>
                              <p:par>
                                <p:cTn id="25" presetID="35" presetClass="emph" fill="hold" nodeType="afterEffect">
                                  <p:stCondLst>
                                    <p:cond delay="0"/>
                                  </p:stCondLst>
                                  <p:childTnLst>
                                    <p:anim calcmode="discrete" valueType="num">
                                      <p:cBhvr additive="repl">
                                        <p:cTn id="26" dur="2000" fill="hold"/>
                                        <p:tgtEl>
                                          <p:spTgt spid="14339"/>
                                        </p:tgtEl>
                                        <p:attrNameLst>
                                          <p:attrName>style.visibility</p:attrName>
                                        </p:attrNameLst>
                                      </p:cBhvr>
                                      <p:tavLst>
                                        <p:tav tm="50000">
                                          <p:val>
                                            <p:strVal val="hidden"/>
                                          </p:val>
                                        </p:tav>
                                        <p:tav tm="50000">
                                          <p:val>
                                            <p:strVal val="visible"/>
                                          </p:val>
                                        </p:tav>
                                      </p:tavLst>
                                    </p:anim>
                                  </p:childTnLst>
                                </p:cTn>
                              </p:par>
                              <p:par>
                                <p:cTn id="27" presetID="5" presetClass="entr" presetSubtype="10" fill="hold" nodeType="withEffect">
                                  <p:stCondLst>
                                    <p:cond delay="0"/>
                                  </p:stCondLst>
                                  <p:childTnLst>
                                    <p:set>
                                      <p:cBhvr additive="repl">
                                        <p:cTn id="28" dur="1" fill="hold">
                                          <p:stCondLst>
                                            <p:cond delay="0"/>
                                          </p:stCondLst>
                                        </p:cTn>
                                        <p:tgtEl>
                                          <p:spTgt spid="14338">
                                            <p:txEl>
                                              <p:pRg st="0" end="0"/>
                                            </p:txEl>
                                          </p:spTgt>
                                        </p:tgtEl>
                                        <p:attrNameLst>
                                          <p:attrName>style.visibility</p:attrName>
                                        </p:attrNameLst>
                                      </p:cBhvr>
                                      <p:to>
                                        <p:strVal val="visible"/>
                                      </p:to>
                                    </p:set>
                                    <p:animEffect transition="in" filter="checkerboard(across)">
                                      <p:cBhvr additive="repl">
                                        <p:cTn id="29" dur="500"/>
                                        <p:tgtEl>
                                          <p:spTgt spid="143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i?id=1e84f4274babcf6351fd14ac208ec4ad-75-1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1" y="182563"/>
            <a:ext cx="9286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5" name="Group 20"/>
          <p:cNvGrpSpPr>
            <a:grpSpLocks/>
          </p:cNvGrpSpPr>
          <p:nvPr/>
        </p:nvGrpSpPr>
        <p:grpSpPr bwMode="auto">
          <a:xfrm>
            <a:off x="561975" y="549287"/>
            <a:ext cx="8797925" cy="5032502"/>
            <a:chOff x="583" y="215"/>
            <a:chExt cx="4750" cy="3022"/>
          </a:xfrm>
        </p:grpSpPr>
        <p:sp>
          <p:nvSpPr>
            <p:cNvPr id="28678" name="AutoShape 4"/>
            <p:cNvSpPr>
              <a:spLocks noChangeArrowheads="1"/>
            </p:cNvSpPr>
            <p:nvPr/>
          </p:nvSpPr>
          <p:spPr bwMode="auto">
            <a:xfrm>
              <a:off x="1308" y="215"/>
              <a:ext cx="4025" cy="552"/>
            </a:xfrm>
            <a:prstGeom prst="flowChartAlternateProcess">
              <a:avLst/>
            </a:prstGeom>
            <a:solidFill>
              <a:srgbClr val="800080"/>
            </a:solidFill>
            <a:ln w="9525">
              <a:solidFill>
                <a:schemeClr val="tx1"/>
              </a:solidFill>
              <a:miter lim="800000"/>
              <a:headEnd/>
              <a:tailEnd/>
            </a:ln>
          </p:spPr>
          <p:txBody>
            <a:bodyPr anchor="ctr">
              <a:spAutoFit/>
            </a:bodyPr>
            <a:lstStyle/>
            <a:p>
              <a:pPr algn="ctr" eaLnBrk="1" hangingPunct="1"/>
              <a:r>
                <a:rPr lang="ru-RU" altLang="ru-RU" sz="1600" b="1"/>
                <a:t>Основные проблемы в сфере бюджетной политики муниципального образования Чукотский муниципальный район</a:t>
              </a:r>
              <a:endParaRPr lang="ru-RU" altLang="ru-RU" sz="1600">
                <a:solidFill>
                  <a:srgbClr val="FFFFFF"/>
                </a:solidFill>
              </a:endParaRPr>
            </a:p>
            <a:p>
              <a:pPr algn="ctr" eaLnBrk="1" hangingPunct="1"/>
              <a:endParaRPr lang="ru-RU" altLang="ru-RU" sz="1600"/>
            </a:p>
          </p:txBody>
        </p:sp>
        <p:sp>
          <p:nvSpPr>
            <p:cNvPr id="28679" name="AutoShape 8"/>
            <p:cNvSpPr>
              <a:spLocks noChangeArrowheads="1"/>
            </p:cNvSpPr>
            <p:nvPr/>
          </p:nvSpPr>
          <p:spPr bwMode="auto">
            <a:xfrm>
              <a:off x="583" y="1080"/>
              <a:ext cx="1043" cy="2157"/>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доходная база и высокий уровень дотационности бюджета </a:t>
              </a:r>
              <a:r>
                <a:rPr lang="ru-RU" altLang="ru-RU" sz="1400" b="1"/>
                <a:t>муниципального образования Чукотский муниципальный район</a:t>
              </a:r>
              <a:r>
                <a:rPr lang="ru-RU" altLang="ru-RU" sz="1400" b="1">
                  <a:solidFill>
                    <a:srgbClr val="FFFFFF"/>
                  </a:solidFill>
                </a:rPr>
                <a:t>, налагает на муниципалитет ряд ограничений по принятию решений</a:t>
              </a:r>
            </a:p>
            <a:p>
              <a:pPr algn="ctr" eaLnBrk="1" hangingPunct="1"/>
              <a:endParaRPr lang="ru-RU" altLang="ru-RU" sz="1400" b="1">
                <a:solidFill>
                  <a:srgbClr val="FFFFFF"/>
                </a:solidFill>
              </a:endParaRPr>
            </a:p>
          </p:txBody>
        </p:sp>
        <p:sp>
          <p:nvSpPr>
            <p:cNvPr id="28680" name="AutoShape 9"/>
            <p:cNvSpPr>
              <a:spLocks noChangeArrowheads="1"/>
            </p:cNvSpPr>
            <p:nvPr/>
          </p:nvSpPr>
          <p:spPr bwMode="auto">
            <a:xfrm>
              <a:off x="2000" y="996"/>
              <a:ext cx="1554" cy="1836"/>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Определение нормативных затрат на оказание муниципальных услуг и содержание имущества учреждений осуществляется в большинстве случаев «от обратного» - путем деления доступного объема бюджетных ассигнований на планируемое количество оказываемых муниципальных услуг</a:t>
              </a:r>
            </a:p>
          </p:txBody>
        </p:sp>
        <p:sp>
          <p:nvSpPr>
            <p:cNvPr id="28681" name="AutoShape 11"/>
            <p:cNvSpPr>
              <a:spLocks noChangeArrowheads="1"/>
            </p:cNvSpPr>
            <p:nvPr/>
          </p:nvSpPr>
          <p:spPr bwMode="auto">
            <a:xfrm>
              <a:off x="4079" y="1061"/>
              <a:ext cx="1005" cy="1354"/>
            </a:xfrm>
            <a:prstGeom prst="flowChartDocument">
              <a:avLst/>
            </a:prstGeom>
            <a:solidFill>
              <a:srgbClr val="008080"/>
            </a:solidFill>
            <a:ln w="9525">
              <a:solidFill>
                <a:schemeClr val="tx1"/>
              </a:solidFill>
              <a:miter lim="800000"/>
              <a:headEnd/>
              <a:tailEnd/>
            </a:ln>
          </p:spPr>
          <p:txBody>
            <a:bodyPr anchor="ctr">
              <a:spAutoFit/>
            </a:bodyPr>
            <a:lstStyle/>
            <a:p>
              <a:pPr algn="ctr" eaLnBrk="1" hangingPunct="1"/>
              <a:r>
                <a:rPr lang="ru-RU" altLang="ru-RU" sz="1400" b="1">
                  <a:solidFill>
                    <a:srgbClr val="FFFFFF"/>
                  </a:solidFill>
                </a:rPr>
                <a:t>Низкая степень вовлеченности  гражданского общества в обсуждение целей и результатов использования бюджетных средств</a:t>
              </a:r>
            </a:p>
          </p:txBody>
        </p:sp>
        <p:sp>
          <p:nvSpPr>
            <p:cNvPr id="28682" name="Line 13"/>
            <p:cNvSpPr>
              <a:spLocks noChangeShapeType="1"/>
            </p:cNvSpPr>
            <p:nvPr/>
          </p:nvSpPr>
          <p:spPr bwMode="auto">
            <a:xfrm>
              <a:off x="3320" y="767"/>
              <a:ext cx="0" cy="136"/>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3" name="Line 14"/>
            <p:cNvSpPr>
              <a:spLocks noChangeShapeType="1"/>
            </p:cNvSpPr>
            <p:nvPr/>
          </p:nvSpPr>
          <p:spPr bwMode="auto">
            <a:xfrm flipV="1">
              <a:off x="1042" y="899"/>
              <a:ext cx="3471"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4" name="Line 15"/>
            <p:cNvSpPr>
              <a:spLocks noChangeShapeType="1"/>
            </p:cNvSpPr>
            <p:nvPr/>
          </p:nvSpPr>
          <p:spPr bwMode="auto">
            <a:xfrm>
              <a:off x="4513"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5" name="Line 16"/>
            <p:cNvSpPr>
              <a:spLocks noChangeShapeType="1"/>
            </p:cNvSpPr>
            <p:nvPr/>
          </p:nvSpPr>
          <p:spPr bwMode="auto">
            <a:xfrm>
              <a:off x="2725" y="899"/>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8686" name="Line 17"/>
            <p:cNvSpPr>
              <a:spLocks noChangeShapeType="1"/>
            </p:cNvSpPr>
            <p:nvPr/>
          </p:nvSpPr>
          <p:spPr bwMode="auto">
            <a:xfrm>
              <a:off x="1042" y="903"/>
              <a:ext cx="0" cy="91"/>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28676" name="Rectangle 21"/>
          <p:cNvSpPr>
            <a:spLocks noChangeArrowheads="1"/>
          </p:cNvSpPr>
          <p:nvPr/>
        </p:nvSpPr>
        <p:spPr bwMode="auto">
          <a:xfrm>
            <a:off x="9515475" y="655320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fld id="{7B7CCD41-FDCB-44BC-9788-396E39BD93F0}" type="slidenum">
              <a:rPr lang="en-US" altLang="ru-RU">
                <a:solidFill>
                  <a:srgbClr val="898989"/>
                </a:solidFill>
              </a:rPr>
              <a:pPr eaLnBrk="1" hangingPunct="1"/>
              <a:t>7</a:t>
            </a:fld>
            <a:endParaRPr lang="ru-RU" altLang="ru-RU">
              <a:solidFill>
                <a:srgbClr val="898989"/>
              </a:solidFill>
            </a:endParaRPr>
          </a:p>
        </p:txBody>
      </p:sp>
      <p:pic>
        <p:nvPicPr>
          <p:cNvPr id="28677" name="Рисунок 15" descr="https://im0-tub-ru.yandex.net/i?id=492d358fc9fe5c544cc447fa0c2d059c-l&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088" y="4324350"/>
            <a:ext cx="25384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9" name="Group 24"/>
          <p:cNvGrpSpPr>
            <a:grpSpLocks/>
          </p:cNvGrpSpPr>
          <p:nvPr/>
        </p:nvGrpSpPr>
        <p:grpSpPr bwMode="auto">
          <a:xfrm>
            <a:off x="309562" y="475892"/>
            <a:ext cx="9324751" cy="6239233"/>
            <a:chOff x="150" y="143"/>
            <a:chExt cx="5262" cy="2743"/>
          </a:xfrm>
        </p:grpSpPr>
        <p:sp>
          <p:nvSpPr>
            <p:cNvPr id="35845" name="AutoShape 15"/>
            <p:cNvSpPr>
              <a:spLocks noChangeArrowheads="1"/>
            </p:cNvSpPr>
            <p:nvPr/>
          </p:nvSpPr>
          <p:spPr bwMode="auto">
            <a:xfrm>
              <a:off x="150" y="836"/>
              <a:ext cx="5262" cy="2050"/>
            </a:xfrm>
            <a:prstGeom prst="horizontalScroll">
              <a:avLst>
                <a:gd name="adj" fmla="val 12500"/>
              </a:avLst>
            </a:prstGeom>
            <a:solidFill>
              <a:schemeClr val="accent1"/>
            </a:solidFill>
            <a:ln w="9525">
              <a:solidFill>
                <a:schemeClr val="tx1"/>
              </a:solidFill>
              <a:round/>
              <a:headEnd/>
              <a:tailEnd/>
            </a:ln>
          </p:spPr>
          <p:txBody>
            <a:bodyPr anchor="ctr">
              <a:spAutoFit/>
            </a:bodyPr>
            <a:lstStyle/>
            <a:p>
              <a:pPr marL="342900" indent="-342900" eaLnBrk="1" hangingPunct="1">
                <a:buFontTx/>
                <a:buAutoNum type="arabicPeriod"/>
                <a:defRPr/>
              </a:pPr>
              <a:r>
                <a:rPr lang="ru-RU" sz="1600" b="1" dirty="0">
                  <a:solidFill>
                    <a:schemeClr val="bg2"/>
                  </a:solidFill>
                  <a:ea typeface="SimSun" charset="0"/>
                  <a:cs typeface="SimSun" charset="0"/>
                </a:rPr>
                <a:t>Увеличить долю собственных налоговых и неналоговых доходов бюджета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a:t>
              </a:r>
            </a:p>
            <a:p>
              <a:pPr marL="342900" indent="-342900" eaLnBrk="1" hangingPunct="1">
                <a:defRPr/>
              </a:pPr>
              <a:r>
                <a:rPr lang="ru-RU" sz="1600" b="1" dirty="0">
                  <a:solidFill>
                    <a:schemeClr val="bg2"/>
                  </a:solidFill>
                  <a:ea typeface="SimSun" charset="0"/>
                  <a:cs typeface="SimSun" charset="0"/>
                </a:rPr>
                <a:t>2.    Обеспечить повышение доступности и качества предоставляемых гражданам </a:t>
              </a:r>
              <a:r>
                <a:rPr lang="ru-RU" sz="1600" b="1" dirty="0">
                  <a:ea typeface="SimSun" charset="-122"/>
                </a:rPr>
                <a:t>муниципального образования Чукотский муниципальный район</a:t>
              </a:r>
              <a:r>
                <a:rPr lang="ru-RU" sz="1600" b="1" dirty="0">
                  <a:solidFill>
                    <a:schemeClr val="bg2"/>
                  </a:solidFill>
                  <a:ea typeface="SimSun" charset="0"/>
                  <a:cs typeface="SimSun" charset="0"/>
                </a:rPr>
                <a:t> муниципальных услуг;</a:t>
              </a:r>
            </a:p>
            <a:p>
              <a:pPr eaLnBrk="1" hangingPunct="1">
                <a:defRPr/>
              </a:pPr>
              <a:r>
                <a:rPr lang="ru-RU" sz="1600" b="1" dirty="0">
                  <a:solidFill>
                    <a:schemeClr val="bg2"/>
                  </a:solidFill>
                  <a:ea typeface="SimSun" charset="0"/>
                  <a:cs typeface="SimSun" charset="0"/>
                </a:rPr>
                <a:t>3.    Обеспечить нормативно-методическое сопровождение бюджетного    </a:t>
              </a:r>
            </a:p>
            <a:p>
              <a:pPr eaLnBrk="1" hangingPunct="1">
                <a:defRPr/>
              </a:pPr>
              <a:r>
                <a:rPr lang="ru-RU" sz="1600" b="1" dirty="0">
                  <a:solidFill>
                    <a:schemeClr val="bg2"/>
                  </a:solidFill>
                  <a:ea typeface="SimSun" charset="0"/>
                  <a:cs typeface="SimSun" charset="0"/>
                </a:rPr>
                <a:t>       процесса в </a:t>
              </a:r>
              <a:r>
                <a:rPr lang="ru-RU" sz="1600" b="1" dirty="0">
                  <a:ea typeface="SimSun" charset="-122"/>
                </a:rPr>
                <a:t>муниципальном образовании Чукотский муниципальный</a:t>
              </a:r>
            </a:p>
            <a:p>
              <a:pPr eaLnBrk="1" hangingPunct="1">
                <a:defRPr/>
              </a:pPr>
              <a:r>
                <a:rPr lang="ru-RU" sz="1600" b="1" dirty="0">
                  <a:ea typeface="SimSun" charset="-122"/>
                </a:rPr>
                <a:t>       район</a:t>
              </a:r>
              <a:r>
                <a:rPr lang="ru-RU" sz="1600" b="1" dirty="0">
                  <a:solidFill>
                    <a:schemeClr val="bg2"/>
                  </a:solidFill>
                  <a:ea typeface="SimSun" charset="0"/>
                  <a:cs typeface="SimSun" charset="0"/>
                </a:rPr>
                <a:t>, организацию планирования и исполнения бюджета, ведения</a:t>
              </a:r>
            </a:p>
            <a:p>
              <a:pPr eaLnBrk="1" hangingPunct="1">
                <a:defRPr/>
              </a:pPr>
              <a:r>
                <a:rPr lang="ru-RU" sz="1600" b="1" dirty="0">
                  <a:solidFill>
                    <a:schemeClr val="bg2"/>
                  </a:solidFill>
                  <a:ea typeface="SimSun" charset="0"/>
                  <a:cs typeface="SimSun" charset="0"/>
                </a:rPr>
                <a:t>       бюджетного  учета и формирования бюджетной отчетности;</a:t>
              </a:r>
            </a:p>
            <a:p>
              <a:pPr marL="342900" indent="-342900" eaLnBrk="1" hangingPunct="1">
                <a:buFontTx/>
                <a:buAutoNum type="arabicPeriod" startAt="4"/>
                <a:defRPr/>
              </a:pPr>
              <a:r>
                <a:rPr lang="ru-RU" sz="1600" b="1" dirty="0">
                  <a:solidFill>
                    <a:schemeClr val="bg2"/>
                  </a:solidFill>
                  <a:ea typeface="SimSun" charset="0"/>
                  <a:cs typeface="SimSun" charset="0"/>
                </a:rPr>
                <a:t>Организовать действенный внутренний муниципальный финансовый </a:t>
              </a:r>
            </a:p>
            <a:p>
              <a:pPr marL="342900" indent="-342900" eaLnBrk="1" hangingPunct="1">
                <a:defRPr/>
              </a:pPr>
              <a:r>
                <a:rPr lang="ru-RU" sz="1600" b="1" dirty="0">
                  <a:solidFill>
                    <a:schemeClr val="bg2"/>
                  </a:solidFill>
                  <a:ea typeface="SimSun" charset="0"/>
                  <a:cs typeface="SimSun" charset="0"/>
                </a:rPr>
                <a:t>       контроль, в том числе в целях оценки эффективности использования бюджетных средств и анализа достигнутых результатов при выполнении муниципальных заданий.</a:t>
              </a:r>
            </a:p>
            <a:p>
              <a:pPr eaLnBrk="1" hangingPunct="1">
                <a:defRPr/>
              </a:pPr>
              <a:endParaRPr lang="ru-RU" sz="1400" dirty="0">
                <a:solidFill>
                  <a:schemeClr val="bg2"/>
                </a:solidFill>
                <a:ea typeface="SimSun" charset="0"/>
                <a:cs typeface="SimSun" charset="0"/>
              </a:endParaRPr>
            </a:p>
          </p:txBody>
        </p:sp>
        <p:sp>
          <p:nvSpPr>
            <p:cNvPr id="29701" name="Text Box 21"/>
            <p:cNvSpPr txBox="1">
              <a:spLocks noChangeArrowheads="1"/>
            </p:cNvSpPr>
            <p:nvPr/>
          </p:nvSpPr>
          <p:spPr bwMode="auto">
            <a:xfrm>
              <a:off x="249" y="143"/>
              <a:ext cx="4312"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ru-RU" altLang="ru-RU" sz="2400" b="1" dirty="0">
                  <a:solidFill>
                    <a:srgbClr val="002060"/>
                  </a:solidFill>
                </a:rPr>
                <a:t>Мероприятия, необходимые для решения основных проблем в сфере бюджетной политики </a:t>
              </a:r>
            </a:p>
            <a:p>
              <a:pPr algn="ctr" eaLnBrk="1" hangingPunct="1"/>
              <a:r>
                <a:rPr lang="ru-RU" altLang="ru-RU" sz="2400" b="1" dirty="0">
                  <a:solidFill>
                    <a:srgbClr val="002060"/>
                  </a:solidFill>
                </a:rPr>
                <a:t>муниципального образования Чукотский муниципальный район</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1"/>
          <p:cNvSpPr txBox="1">
            <a:spLocks noChangeArrowheads="1"/>
          </p:cNvSpPr>
          <p:nvPr/>
        </p:nvSpPr>
        <p:spPr bwMode="auto">
          <a:xfrm>
            <a:off x="7099300" y="6245225"/>
            <a:ext cx="231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Calibri" panose="020F0502020204030204" pitchFamily="34"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pPr algn="r" eaLnBrk="1" hangingPunct="1">
              <a:spcBef>
                <a:spcPct val="0"/>
              </a:spcBef>
              <a:buFontTx/>
              <a:buNone/>
            </a:pPr>
            <a:fld id="{DEB94EA3-4963-4B47-A755-22CF8FCC7011}" type="slidenum">
              <a:rPr lang="ru-RU" altLang="ru-RU" sz="1400">
                <a:solidFill>
                  <a:srgbClr val="000000"/>
                </a:solidFill>
                <a:latin typeface="Times New Roman" panose="02020603050405020304" pitchFamily="18" charset="0"/>
              </a:rPr>
              <a:pPr algn="r" eaLnBrk="1" hangingPunct="1">
                <a:spcBef>
                  <a:spcPct val="0"/>
                </a:spcBef>
                <a:buFontTx/>
                <a:buNone/>
              </a:pPr>
              <a:t>9</a:t>
            </a:fld>
            <a:endParaRPr lang="ru-RU" altLang="ru-RU" sz="1400">
              <a:solidFill>
                <a:srgbClr val="000000"/>
              </a:solidFill>
              <a:latin typeface="Times New Roman" panose="02020603050405020304" pitchFamily="18" charset="0"/>
            </a:endParaRPr>
          </a:p>
        </p:txBody>
      </p:sp>
      <p:sp>
        <p:nvSpPr>
          <p:cNvPr id="16386" name="Text Box 2"/>
          <p:cNvSpPr txBox="1">
            <a:spLocks noChangeArrowheads="1"/>
          </p:cNvSpPr>
          <p:nvPr/>
        </p:nvSpPr>
        <p:spPr bwMode="auto">
          <a:xfrm>
            <a:off x="279400" y="207985"/>
            <a:ext cx="9220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defPPr>
              <a:defRPr lang="en-GB"/>
            </a:defPPr>
            <a:lvl1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333399"/>
                </a:solidFill>
                <a:latin typeface="Bookman Old Style" panose="02050604050505020204" pitchFamily="18" charset="0"/>
              </a:defRPr>
            </a:lvl1pPr>
            <a:lvl2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2pPr>
            <a:lvl3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3pPr>
            <a:lvl4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4pPr>
            <a:lvl5pPr>
              <a:spcBef>
                <a:spcPct val="20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9pPr>
          </a:lstStyle>
          <a:p>
            <a:r>
              <a:rPr lang="ru-RU" altLang="ru-RU" sz="1600" dirty="0"/>
              <a:t>Прогноз социально-экономического развития Чукотского муниципального района на </a:t>
            </a:r>
            <a:r>
              <a:rPr lang="ru-RU" altLang="ru-RU" sz="1600" dirty="0" smtClean="0"/>
              <a:t>2025 </a:t>
            </a:r>
            <a:r>
              <a:rPr lang="ru-RU" altLang="ru-RU" sz="1600" dirty="0"/>
              <a:t>год  плановый период </a:t>
            </a:r>
            <a:r>
              <a:rPr lang="ru-RU" altLang="ru-RU" sz="1600" dirty="0" smtClean="0"/>
              <a:t>2026 </a:t>
            </a:r>
            <a:r>
              <a:rPr lang="ru-RU" altLang="ru-RU" sz="1600" dirty="0"/>
              <a:t>и </a:t>
            </a:r>
            <a:r>
              <a:rPr lang="ru-RU" altLang="ru-RU" sz="1600" dirty="0" smtClean="0"/>
              <a:t>2027 </a:t>
            </a:r>
            <a:r>
              <a:rPr lang="ru-RU" altLang="ru-RU" sz="1600" dirty="0"/>
              <a:t>года</a:t>
            </a:r>
          </a:p>
        </p:txBody>
      </p:sp>
      <p:graphicFrame>
        <p:nvGraphicFramePr>
          <p:cNvPr id="2" name="Таблица 1"/>
          <p:cNvGraphicFramePr>
            <a:graphicFrameLocks noGrp="1"/>
          </p:cNvGraphicFramePr>
          <p:nvPr>
            <p:extLst>
              <p:ext uri="{D42A27DB-BD31-4B8C-83A1-F6EECF244321}">
                <p14:modId xmlns:p14="http://schemas.microsoft.com/office/powerpoint/2010/main" val="238677505"/>
              </p:ext>
            </p:extLst>
          </p:nvPr>
        </p:nvGraphicFramePr>
        <p:xfrm>
          <a:off x="414402" y="1163637"/>
          <a:ext cx="9009062" cy="5325644"/>
        </p:xfrm>
        <a:graphic>
          <a:graphicData uri="http://schemas.openxmlformats.org/drawingml/2006/table">
            <a:tbl>
              <a:tblPr/>
              <a:tblGrid>
                <a:gridCol w="3600869">
                  <a:extLst>
                    <a:ext uri="{9D8B030D-6E8A-4147-A177-3AD203B41FA5}">
                      <a16:colId xmlns:a16="http://schemas.microsoft.com/office/drawing/2014/main" val="20000"/>
                    </a:ext>
                  </a:extLst>
                </a:gridCol>
                <a:gridCol w="847263">
                  <a:extLst>
                    <a:ext uri="{9D8B030D-6E8A-4147-A177-3AD203B41FA5}">
                      <a16:colId xmlns:a16="http://schemas.microsoft.com/office/drawing/2014/main" val="20001"/>
                    </a:ext>
                  </a:extLst>
                </a:gridCol>
                <a:gridCol w="664213">
                  <a:extLst>
                    <a:ext uri="{9D8B030D-6E8A-4147-A177-3AD203B41FA5}">
                      <a16:colId xmlns:a16="http://schemas.microsoft.com/office/drawing/2014/main" val="20002"/>
                    </a:ext>
                  </a:extLst>
                </a:gridCol>
                <a:gridCol w="728687">
                  <a:extLst>
                    <a:ext uri="{9D8B030D-6E8A-4147-A177-3AD203B41FA5}">
                      <a16:colId xmlns:a16="http://schemas.microsoft.com/office/drawing/2014/main" val="20003"/>
                    </a:ext>
                  </a:extLst>
                </a:gridCol>
                <a:gridCol w="798147">
                  <a:extLst>
                    <a:ext uri="{9D8B030D-6E8A-4147-A177-3AD203B41FA5}">
                      <a16:colId xmlns:a16="http://schemas.microsoft.com/office/drawing/2014/main" val="20004"/>
                    </a:ext>
                  </a:extLst>
                </a:gridCol>
                <a:gridCol w="810426">
                  <a:extLst>
                    <a:ext uri="{9D8B030D-6E8A-4147-A177-3AD203B41FA5}">
                      <a16:colId xmlns:a16="http://schemas.microsoft.com/office/drawing/2014/main" val="20005"/>
                    </a:ext>
                  </a:extLst>
                </a:gridCol>
                <a:gridCol w="810426">
                  <a:extLst>
                    <a:ext uri="{9D8B030D-6E8A-4147-A177-3AD203B41FA5}">
                      <a16:colId xmlns:a16="http://schemas.microsoft.com/office/drawing/2014/main" val="20006"/>
                    </a:ext>
                  </a:extLst>
                </a:gridCol>
                <a:gridCol w="749031">
                  <a:extLst>
                    <a:ext uri="{9D8B030D-6E8A-4147-A177-3AD203B41FA5}">
                      <a16:colId xmlns:a16="http://schemas.microsoft.com/office/drawing/2014/main" val="20007"/>
                    </a:ext>
                  </a:extLst>
                </a:gridCol>
              </a:tblGrid>
              <a:tr h="190428">
                <a:tc rowSpan="2">
                  <a:txBody>
                    <a:bodyPr/>
                    <a:lstStyle/>
                    <a:p>
                      <a:pPr algn="ctr" fontAlgn="ctr"/>
                      <a:r>
                        <a:rPr lang="ru-RU" sz="1200" b="1" i="0" u="none" strike="noStrike" dirty="0">
                          <a:solidFill>
                            <a:srgbClr val="002060"/>
                          </a:solidFill>
                          <a:effectLst/>
                          <a:latin typeface="Times New Roman"/>
                        </a:rPr>
                        <a:t>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24406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200" b="1" i="0" u="none" strike="noStrike">
                          <a:solidFill>
                            <a:srgbClr val="002060"/>
                          </a:solidFill>
                          <a:effectLst/>
                          <a:latin typeface="Times New Roman"/>
                        </a:rPr>
                        <a:t>Единица измерения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2060"/>
                          </a:solidFill>
                          <a:effectLst/>
                          <a:latin typeface="Times New Roman"/>
                        </a:rPr>
                        <a:t>отчёт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a:solidFill>
                            <a:srgbClr val="002060"/>
                          </a:solidFill>
                          <a:effectLst/>
                          <a:latin typeface="Times New Roman"/>
                        </a:rPr>
                        <a:t>оценка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1" i="0" u="none" strike="noStrike">
                          <a:solidFill>
                            <a:srgbClr val="002060"/>
                          </a:solidFill>
                          <a:effectLst/>
                          <a:latin typeface="Times New Roman"/>
                        </a:rPr>
                        <a:t>прогноз</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0428">
                <a:tc vMerge="1">
                  <a:txBody>
                    <a:bodyPr/>
                    <a:lstStyle/>
                    <a:p>
                      <a:endParaRPr lang="ru-RU"/>
                    </a:p>
                  </a:txBody>
                  <a:tcPr/>
                </a:tc>
                <a:tc vMerge="1">
                  <a:txBody>
                    <a:bodyPr/>
                    <a:lstStyle/>
                    <a:p>
                      <a:endParaRPr lang="ru-RU"/>
                    </a:p>
                  </a:txBody>
                  <a:tcPr/>
                </a:tc>
                <a:tc>
                  <a:txBody>
                    <a:bodyPr/>
                    <a:lstStyle/>
                    <a:p>
                      <a:pPr algn="ctr" fontAlgn="ctr"/>
                      <a:r>
                        <a:rPr lang="ru-RU" sz="1200" b="1" i="0" u="none" strike="noStrike" dirty="0" smtClean="0">
                          <a:solidFill>
                            <a:srgbClr val="002060"/>
                          </a:solidFill>
                          <a:effectLst/>
                          <a:latin typeface="Times New Roman"/>
                        </a:rPr>
                        <a:t>2022</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2023</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2024</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2025</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2026</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smtClean="0">
                          <a:solidFill>
                            <a:srgbClr val="002060"/>
                          </a:solidFill>
                          <a:effectLst/>
                          <a:latin typeface="Times New Roman"/>
                        </a:rPr>
                        <a:t>2027</a:t>
                      </a:r>
                      <a:endParaRPr lang="ru-RU" sz="1200" b="1"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428">
                <a:tc>
                  <a:txBody>
                    <a:bodyPr/>
                    <a:lstStyle/>
                    <a:p>
                      <a:pPr algn="ctr" fontAlgn="ctr"/>
                      <a:r>
                        <a:rPr lang="ru-RU" sz="1200" b="1" i="0" u="none" strike="noStrike">
                          <a:solidFill>
                            <a:srgbClr val="002060"/>
                          </a:solidFill>
                          <a:effectLst/>
                          <a:latin typeface="Times New Roman"/>
                        </a:rPr>
                        <a:t>  Демографические показатели</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ctr"/>
                      <a:r>
                        <a:rPr lang="ru-RU" sz="1200" b="1" i="0" u="none" strike="noStrike" dirty="0">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73311">
                <a:tc>
                  <a:txBody>
                    <a:bodyPr/>
                    <a:lstStyle/>
                    <a:p>
                      <a:pPr algn="l" fontAlgn="ctr"/>
                      <a:r>
                        <a:rPr lang="ru-RU" sz="1100" b="0" i="0" u="none" strike="noStrike" dirty="0">
                          <a:solidFill>
                            <a:srgbClr val="002060"/>
                          </a:solidFill>
                          <a:effectLst/>
                          <a:latin typeface="Times New Roman"/>
                        </a:rPr>
                        <a:t>Численность постоянного населения (среднегодовая)</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человек</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(работ, услуг) по чистым видам экономической деятельности в Чукотском муниципальном районе</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143319,6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173786,7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154218,6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159052,8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428">
                <a:tc>
                  <a:txBody>
                    <a:bodyPr/>
                    <a:lstStyle/>
                    <a:p>
                      <a:pPr algn="ctr" fontAlgn="ctr"/>
                      <a:r>
                        <a:rPr lang="ru-RU" sz="1100" b="1" i="0" u="none" strike="noStrike">
                          <a:solidFill>
                            <a:srgbClr val="002060"/>
                          </a:solidFill>
                          <a:effectLst/>
                          <a:latin typeface="Times New Roman"/>
                        </a:rPr>
                        <a:t>% к предыдущему году в сопоставимых ценах</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1"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99,2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121,3</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88,7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103,1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428">
                <a:tc>
                  <a:txBody>
                    <a:bodyPr/>
                    <a:lstStyle/>
                    <a:p>
                      <a:pPr algn="ctr" fontAlgn="ctr"/>
                      <a:r>
                        <a:rPr lang="ru-RU" sz="1100" b="1" i="0" u="none" strike="noStrike">
                          <a:solidFill>
                            <a:srgbClr val="002060"/>
                          </a:solidFill>
                          <a:effectLst/>
                          <a:latin typeface="Times New Roman"/>
                        </a:rPr>
                        <a:t>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428">
                <a:tc rowSpan="2">
                  <a:txBody>
                    <a:bodyPr/>
                    <a:lstStyle/>
                    <a:p>
                      <a:pPr algn="l" fontAlgn="ctr"/>
                      <a:r>
                        <a:rPr lang="ru-RU" sz="1100" b="0" i="0" u="none" strike="noStrike" dirty="0">
                          <a:solidFill>
                            <a:srgbClr val="002060"/>
                          </a:solidFill>
                          <a:effectLst/>
                          <a:latin typeface="Times New Roman"/>
                        </a:rPr>
                        <a:t>Объем отгруженных товаров собственного производства, выполнение работ и услуг - Обрабатывающие производства</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1" i="0" u="none" strike="noStrike">
                          <a:solidFill>
                            <a:srgbClr val="002060"/>
                          </a:solidFill>
                          <a:effectLst/>
                          <a:latin typeface="Times New Roman"/>
                        </a:rPr>
                        <a:t>тыс. руб</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0967">
                <a:tc vMerge="1">
                  <a:txBody>
                    <a:bodyPr/>
                    <a:lstStyle/>
                    <a:p>
                      <a:endParaRPr lang="ru-RU"/>
                    </a:p>
                  </a:txBody>
                  <a:tcPr/>
                </a:tc>
                <a:tc>
                  <a:txBody>
                    <a:bodyPr/>
                    <a:lstStyle/>
                    <a:p>
                      <a:pPr algn="ctr" fontAlgn="ctr"/>
                      <a:r>
                        <a:rPr lang="ru-RU" sz="1100" b="0" i="0" u="none" strike="noStrike">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464">
                <a:tc rowSpan="2">
                  <a:txBody>
                    <a:bodyPr/>
                    <a:lstStyle/>
                    <a:p>
                      <a:pPr algn="l" fontAlgn="ctr"/>
                      <a:r>
                        <a:rPr lang="ru-RU" sz="1100" b="0" i="0" u="none" strike="noStrike" dirty="0">
                          <a:solidFill>
                            <a:srgbClr val="002060"/>
                          </a:solidFill>
                          <a:effectLst/>
                          <a:latin typeface="Times New Roman"/>
                        </a:rPr>
                        <a:t>В том числе: производство пищевых продуктов</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2060"/>
                          </a:solidFill>
                          <a:effectLst/>
                          <a:latin typeface="Times New Roman"/>
                        </a:rPr>
                        <a:t>тыс. </a:t>
                      </a:r>
                      <a:r>
                        <a:rPr lang="ru-RU" sz="1100" b="0" i="0" u="none" strike="noStrike" dirty="0" err="1">
                          <a:solidFill>
                            <a:srgbClr val="002060"/>
                          </a:solidFill>
                          <a:effectLst/>
                          <a:latin typeface="Times New Roman"/>
                        </a:rPr>
                        <a:t>руб</a:t>
                      </a:r>
                      <a:endParaRPr lang="ru-RU" sz="1100" b="0" i="0" u="none" strike="noStrike" dirty="0">
                        <a:solidFill>
                          <a:srgbClr val="002060"/>
                        </a:solidFill>
                        <a:effectLst/>
                        <a:latin typeface="Times New Roman"/>
                      </a:endParaRP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9643,5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9355,5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5168,8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6195">
                <a:tc vMerge="1">
                  <a:txBody>
                    <a:bodyPr/>
                    <a:lstStyle/>
                    <a:p>
                      <a:endParaRPr lang="ru-RU"/>
                    </a:p>
                  </a:txBody>
                  <a:tcPr/>
                </a:tc>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322,1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97,0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55,2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193,5</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73311">
                <a:tc>
                  <a:txBody>
                    <a:bodyPr/>
                    <a:lstStyle/>
                    <a:p>
                      <a:pPr algn="ctr" fontAlgn="ctr"/>
                      <a:r>
                        <a:rPr lang="ru-RU" sz="1100" b="1" i="0" u="none" strike="noStrike">
                          <a:solidFill>
                            <a:srgbClr val="002060"/>
                          </a:solidFill>
                          <a:effectLst/>
                          <a:latin typeface="Times New Roman"/>
                        </a:rPr>
                        <a:t>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a:solidFill>
                            <a:srgbClr val="002060"/>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0" u="none" strike="noStrike" baseline="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100" b="1" i="0" u="none" strike="noStrike" baseline="0" dirty="0">
                          <a:solidFill>
                            <a:schemeClr val="bg2">
                              <a:lumMod val="25000"/>
                            </a:schemeClr>
                          </a:solidFill>
                          <a:effectLst/>
                          <a:latin typeface="Times New Roman"/>
                        </a:rPr>
                        <a:t> </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739079">
                <a:tc>
                  <a:txBody>
                    <a:bodyPr/>
                    <a:lstStyle/>
                    <a:p>
                      <a:pPr algn="just" fontAlgn="ctr"/>
                      <a:r>
                        <a:rPr lang="ru-RU" sz="1100" b="0" i="0" u="none" strike="noStrike" dirty="0">
                          <a:solidFill>
                            <a:srgbClr val="002060"/>
                          </a:solidFill>
                          <a:effectLst/>
                          <a:latin typeface="Times New Roman"/>
                        </a:rPr>
                        <a:t>Объем отгруженных товаров собственного производства, выполненных работ и услуг собственными силами - РАЗДЕЛ E: Производство и распределение электроэнергии, газа и воды</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2060"/>
                          </a:solidFill>
                          <a:effectLst/>
                          <a:latin typeface="Times New Roman"/>
                        </a:rPr>
                        <a:t>тыс. руб.</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133670,7</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164424,8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149047,8</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428">
                <a:tc>
                  <a:txBody>
                    <a:bodyPr/>
                    <a:lstStyle/>
                    <a:p>
                      <a:pPr algn="ctr" fontAlgn="ctr"/>
                      <a:r>
                        <a:rPr lang="ru-RU" sz="1100" b="0" i="0" u="none" strike="noStrike" dirty="0">
                          <a:solidFill>
                            <a:srgbClr val="002060"/>
                          </a:solidFill>
                          <a:effectLst/>
                          <a:latin typeface="Times New Roman"/>
                        </a:rPr>
                        <a:t>% к предыдущему году</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100" b="0" i="0" u="none" strike="noStrike">
                          <a:solidFill>
                            <a:srgbClr val="002060"/>
                          </a:solidFill>
                          <a:effectLst/>
                          <a:latin typeface="Calibri"/>
                        </a:rPr>
                        <a:t> </a:t>
                      </a:r>
                    </a:p>
                  </a:txBody>
                  <a:tcPr marL="7543" marR="7543" marT="75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48,6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123,0</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90,6</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chemeClr val="bg2">
                              <a:lumMod val="25000"/>
                            </a:schemeClr>
                          </a:solidFill>
                          <a:effectLst/>
                          <a:latin typeface="Times New Roman" panose="02020603050405020304" pitchFamily="18"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73311">
                <a:tc>
                  <a:txBody>
                    <a:bodyPr/>
                    <a:lstStyle/>
                    <a:p>
                      <a:pPr algn="just" fontAlgn="ctr"/>
                      <a:r>
                        <a:rPr lang="ru-RU" sz="1100" b="0" i="0" u="none" strike="noStrike" dirty="0">
                          <a:solidFill>
                            <a:srgbClr val="002060"/>
                          </a:solidFill>
                          <a:effectLst/>
                          <a:latin typeface="Times New Roman"/>
                        </a:rPr>
                        <a:t>Средние тарифы на электроэнергию, отпущенную различным категориям потребителей</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2060"/>
                          </a:solidFill>
                          <a:effectLst/>
                          <a:latin typeface="Times New Roman"/>
                        </a:rPr>
                        <a:t>руб./</a:t>
                      </a:r>
                      <a:r>
                        <a:rPr lang="ru-RU" sz="1100" b="0" i="0" u="none" strike="noStrike" dirty="0" err="1">
                          <a:solidFill>
                            <a:srgbClr val="002060"/>
                          </a:solidFill>
                          <a:effectLst/>
                          <a:latin typeface="Times New Roman"/>
                        </a:rPr>
                        <a:t>тыс.кВт.ч</a:t>
                      </a:r>
                      <a:r>
                        <a:rPr lang="ru-RU" sz="1100" b="0" i="0" u="none" strike="noStrike" dirty="0">
                          <a:solidFill>
                            <a:srgbClr val="002060"/>
                          </a:solidFill>
                          <a:effectLst/>
                          <a:latin typeface="Times New Roman"/>
                        </a:rPr>
                        <a:t>.</a:t>
                      </a:r>
                    </a:p>
                  </a:txBody>
                  <a:tcPr marL="7543" marR="7543" marT="75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80,2</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117,1</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chemeClr val="bg2">
                              <a:lumMod val="25000"/>
                            </a:schemeClr>
                          </a:solidFill>
                          <a:effectLst/>
                          <a:latin typeface="Times New Roman" panose="02020603050405020304" pitchFamily="18" charset="0"/>
                        </a:rPr>
                        <a:t>136,9</a:t>
                      </a:r>
                      <a:endParaRPr lang="ru-RU" sz="1200" b="0" i="0" u="none" strike="noStrike" dirty="0">
                        <a:solidFill>
                          <a:schemeClr val="bg2">
                            <a:lumMod val="25000"/>
                          </a:schemeClr>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3" name="Line 6">
            <a:extLst>
              <a:ext uri="{FF2B5EF4-FFF2-40B4-BE49-F238E27FC236}">
                <a16:creationId xmlns:a16="http://schemas.microsoft.com/office/drawing/2014/main" id="{EEDC2B95-F208-C439-51A6-84A0FCCBB870}"/>
              </a:ext>
            </a:extLst>
          </p:cNvPr>
          <p:cNvSpPr>
            <a:spLocks noChangeShapeType="1"/>
          </p:cNvSpPr>
          <p:nvPr/>
        </p:nvSpPr>
        <p:spPr bwMode="auto">
          <a:xfrm flipV="1">
            <a:off x="265113" y="898525"/>
            <a:ext cx="9369201" cy="4583"/>
          </a:xfrm>
          <a:prstGeom prst="line">
            <a:avLst/>
          </a:prstGeom>
          <a:noFill/>
          <a:ln w="47520">
            <a:solidFill>
              <a:srgbClr val="333399"/>
            </a:solidFill>
            <a:miter lim="800000"/>
            <a:headEnd/>
            <a:tailEnd/>
          </a:ln>
          <a:extLst>
            <a:ext uri="{909E8E84-426E-40DD-AFC4-6F175D3DCCD1}">
              <a14:hiddenFill xmlns:a14="http://schemas.microsoft.com/office/drawing/2010/main">
                <a:noFill/>
              </a14:hiddenFill>
            </a:ext>
          </a:extLst>
        </p:spPr>
        <p:txBody>
          <a:bodyPr/>
          <a:lstStyle/>
          <a:p>
            <a:endParaRPr lang="ru-RU"/>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0" fill="hold"/>
                                        <p:tgtEl>
                                          <p:spTgt spid="16386"/>
                                        </p:tgtEl>
                                        <p:attrNameLst>
                                          <p:attrName>ppt_x</p:attrName>
                                        </p:attrNameLst>
                                      </p:cBhvr>
                                      <p:tavLst>
                                        <p:tav tm="0">
                                          <p:val>
                                            <p:strVal val="#ppt_x"/>
                                          </p:val>
                                        </p:tav>
                                        <p:tav tm="100000">
                                          <p:val>
                                            <p:strVal val="#ppt_x"/>
                                          </p:val>
                                        </p:tav>
                                      </p:tavLst>
                                    </p:anim>
                                    <p:anim calcmode="lin" valueType="num">
                                      <p:cBhvr additive="base">
                                        <p:cTn id="8" dur="5000" fill="hold"/>
                                        <p:tgtEl>
                                          <p:spTgt spid="16386"/>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4" presetClass="entr" presetSubtype="10" fill="hold" nodeType="afterEffect">
                                  <p:stCondLst>
                                    <p:cond delay="0"/>
                                  </p:stCondLst>
                                  <p:childTnLst>
                                    <p:set>
                                      <p:cBhvr additive="repl">
                                        <p:cTn id="11" dur="1" fill="hold">
                                          <p:stCondLst>
                                            <p:cond delay="0"/>
                                          </p:stCondLst>
                                        </p:cTn>
                                        <p:tgtEl>
                                          <p:spTgt spid="3"/>
                                        </p:tgtEl>
                                        <p:attrNameLst>
                                          <p:attrName>style.visibility</p:attrName>
                                        </p:attrNameLst>
                                      </p:cBhvr>
                                      <p:to>
                                        <p:strVal val="visible"/>
                                      </p:to>
                                    </p:set>
                                    <p:animEffect transition="in" filter="randombar(horizontal)">
                                      <p:cBhvr additive="repl">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Times New Roman"/>
        <a:ea typeface="SimSun"/>
        <a:cs typeface="SimSun"/>
      </a:majorFont>
      <a:minorFont>
        <a:latin typeface="Times New Roman"/>
        <a:ea typeface="SimSun"/>
        <a:cs typeface="SimSu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36761</TotalTime>
  <Words>4169</Words>
  <Application>Microsoft Office PowerPoint</Application>
  <PresentationFormat>Произвольный</PresentationFormat>
  <Paragraphs>865</Paragraphs>
  <Slides>39</Slides>
  <Notes>35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3</vt:i4>
      </vt:variant>
      <vt:variant>
        <vt:lpstr>Заголовки слайдов</vt:lpstr>
      </vt:variant>
      <vt:variant>
        <vt:i4>39</vt:i4>
      </vt:variant>
    </vt:vector>
  </HeadingPairs>
  <TitlesOfParts>
    <vt:vector size="51" baseType="lpstr">
      <vt:lpstr>SimSun</vt:lpstr>
      <vt:lpstr>Arial</vt:lpstr>
      <vt:lpstr>Bookman Old Style</vt:lpstr>
      <vt:lpstr>Calibri</vt:lpstr>
      <vt:lpstr>Georgia</vt:lpstr>
      <vt:lpstr>Lucida Sans Unicode</vt:lpstr>
      <vt:lpstr>Times New Roman</vt:lpstr>
      <vt:lpstr>Trebuchet MS</vt:lpstr>
      <vt:lpstr>Wingdings</vt:lpstr>
      <vt:lpstr>1_Тема Office</vt:lpstr>
      <vt:lpstr>2_Тема Office</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 на 2014 год</dc:title>
  <dc:creator>user</dc:creator>
  <cp:lastModifiedBy>ЕгороваГалина</cp:lastModifiedBy>
  <cp:revision>1050</cp:revision>
  <cp:lastPrinted>2020-12-25T04:48:55Z</cp:lastPrinted>
  <dcterms:created xsi:type="dcterms:W3CDTF">2013-10-23T10:56:41Z</dcterms:created>
  <dcterms:modified xsi:type="dcterms:W3CDTF">2025-09-29T05:32:10Z</dcterms:modified>
</cp:coreProperties>
</file>